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tags/tag2.xml" ContentType="application/vnd.openxmlformats-officedocument.presentationml.tag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tags/tag3.xml" ContentType="application/vnd.openxmlformats-officedocument.presentationml.tags+xml"/>
  <Override PartName="/ppt/comments/comment5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6.xml" ContentType="application/vnd.openxmlformats-officedocument.presentationml.comments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Ex2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3" r:id="rId2"/>
    <p:sldId id="256" r:id="rId3"/>
    <p:sldId id="280" r:id="rId4"/>
    <p:sldId id="285" r:id="rId5"/>
    <p:sldId id="284" r:id="rId6"/>
    <p:sldId id="288" r:id="rId7"/>
    <p:sldId id="286" r:id="rId8"/>
    <p:sldId id="257" r:id="rId9"/>
    <p:sldId id="275" r:id="rId10"/>
    <p:sldId id="271" r:id="rId11"/>
    <p:sldId id="272" r:id="rId12"/>
    <p:sldId id="268" r:id="rId13"/>
    <p:sldId id="270" r:id="rId14"/>
    <p:sldId id="276" r:id="rId15"/>
    <p:sldId id="279" r:id="rId16"/>
    <p:sldId id="277" r:id="rId17"/>
    <p:sldId id="278" r:id="rId18"/>
    <p:sldId id="281" r:id="rId19"/>
    <p:sldId id="282" r:id="rId20"/>
    <p:sldId id="289" r:id="rId21"/>
    <p:sldId id="290" r:id="rId22"/>
    <p:sldId id="291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ry payday" initials="bp" lastIdx="1" clrIdx="0">
    <p:extLst>
      <p:ext uri="{19B8F6BF-5375-455C-9EA6-DF929625EA0E}">
        <p15:presenceInfo xmlns:p15="http://schemas.microsoft.com/office/powerpoint/2012/main" userId="dc638be79c472760" providerId="Windows Live"/>
      </p:ext>
    </p:extLst>
  </p:cmAuthor>
  <p:cmAuthor id="2" name="aaa" initials="a" lastIdx="5" clrIdx="1">
    <p:extLst>
      <p:ext uri="{19B8F6BF-5375-455C-9EA6-DF929625EA0E}">
        <p15:presenceInfo xmlns:p15="http://schemas.microsoft.com/office/powerpoint/2012/main" userId="aa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BFB6"/>
    <a:srgbClr val="80694A"/>
    <a:srgbClr val="E6D7CF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3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aa\Documents\&#52852;&#52852;&#50724;&#53665;%20&#48155;&#51008;%20&#54028;&#51068;\top100%20&#47924;&#48708;,&#49884;&#47532;&#51592;%20&#48324;%20&#48176;&#50864;%20(&#48373;&#44396;&#46120;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aaa\Desktop\&#50676;&#47161;&#45824;&#48324;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aaa\DOCUME~1\&#52852;&#52852;&#50724;~1\top100%20&#47924;&#48708;,&#49884;&#47532;&#51592;%20&#48324;%20&#48176;&#50864;%20(&#48373;&#44396;&#46120;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[top100 무비,시리즈 별 배우 (복구됨).xlsx]인기작품들 장르 수 시각화!피벗 테이블3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인기드라마</a:t>
            </a:r>
            <a:r>
              <a:rPr lang="ko-KR" altLang="en-US" baseline="0" dirty="0"/>
              <a:t> 장르 추이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3.5728713901376469E-2"/>
          <c:y val="0.10839821017510282"/>
          <c:w val="0.83998065718396908"/>
          <c:h val="0.7711635504323245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'인기작품들 장르 수 시각화'!$P$2</c:f>
              <c:strCache>
                <c:ptCount val="1"/>
                <c:pt idx="0">
                  <c:v>요약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719-461B-9227-A3EF772B051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19-461B-9227-A3EF772B051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719-461B-9227-A3EF772B051E}"/>
              </c:ext>
            </c:extLst>
          </c:dPt>
          <c:dLbls>
            <c:dLbl>
              <c:idx val="0"/>
              <c:layout>
                <c:manualLayout>
                  <c:x val="7.8836252757716919E-3"/>
                  <c:y val="-3.3567240487755806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719-461B-9227-A3EF772B051E}"/>
                </c:ext>
              </c:extLst>
            </c:dLbl>
            <c:dLbl>
              <c:idx val="1"/>
              <c:layout>
                <c:manualLayout>
                  <c:x val="-2.1886806039229417E-2"/>
                  <c:y val="-5.4495414333589183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719-461B-9227-A3EF772B051E}"/>
                </c:ext>
              </c:extLst>
            </c:dLbl>
            <c:dLbl>
              <c:idx val="2"/>
              <c:layout>
                <c:manualLayout>
                  <c:x val="2.0076427712122268E-2"/>
                  <c:y val="-7.6725121114870384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719-461B-9227-A3EF772B051E}"/>
                </c:ext>
              </c:extLst>
            </c:dLbl>
            <c:dLbl>
              <c:idx val="3"/>
              <c:layout>
                <c:manualLayout>
                  <c:x val="1.8920700661852068E-2"/>
                  <c:y val="-5.5146180801313088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719-461B-9227-A3EF772B051E}"/>
                </c:ext>
              </c:extLst>
            </c:dLbl>
            <c:dLbl>
              <c:idx val="4"/>
              <c:layout>
                <c:manualLayout>
                  <c:x val="1.5767250551543391E-2"/>
                  <c:y val="-1.1988300174198498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719-461B-9227-A3EF772B051E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'인기작품들 장르 수 시각화'!$O$3:$O$24</c:f>
              <c:strCache>
                <c:ptCount val="21"/>
                <c:pt idx="0">
                  <c:v>Drama</c:v>
                </c:pt>
                <c:pt idx="1">
                  <c:v>Crime</c:v>
                </c:pt>
                <c:pt idx="2">
                  <c:v>Thriller</c:v>
                </c:pt>
                <c:pt idx="3">
                  <c:v>Comedy</c:v>
                </c:pt>
                <c:pt idx="4">
                  <c:v>Action</c:v>
                </c:pt>
                <c:pt idx="5">
                  <c:v>Mystery</c:v>
                </c:pt>
                <c:pt idx="6">
                  <c:v>Adventure</c:v>
                </c:pt>
                <c:pt idx="7">
                  <c:v>Fantasy</c:v>
                </c:pt>
                <c:pt idx="8">
                  <c:v>Sci-Fi</c:v>
                </c:pt>
                <c:pt idx="9">
                  <c:v>Animation</c:v>
                </c:pt>
                <c:pt idx="10">
                  <c:v>Romance</c:v>
                </c:pt>
                <c:pt idx="11">
                  <c:v>Biography</c:v>
                </c:pt>
                <c:pt idx="12">
                  <c:v>Horror</c:v>
                </c:pt>
                <c:pt idx="13">
                  <c:v>War</c:v>
                </c:pt>
                <c:pt idx="14">
                  <c:v>Family</c:v>
                </c:pt>
                <c:pt idx="15">
                  <c:v>History</c:v>
                </c:pt>
                <c:pt idx="16">
                  <c:v>Western</c:v>
                </c:pt>
                <c:pt idx="17">
                  <c:v>Sport</c:v>
                </c:pt>
                <c:pt idx="18">
                  <c:v>Music</c:v>
                </c:pt>
                <c:pt idx="19">
                  <c:v>Talk-Show</c:v>
                </c:pt>
                <c:pt idx="20">
                  <c:v>Reality-TV</c:v>
                </c:pt>
              </c:strCache>
            </c:strRef>
          </c:cat>
          <c:val>
            <c:numRef>
              <c:f>'인기작품들 장르 수 시각화'!$P$3:$P$24</c:f>
              <c:numCache>
                <c:formatCode>General</c:formatCode>
                <c:ptCount val="21"/>
                <c:pt idx="0">
                  <c:v>73</c:v>
                </c:pt>
                <c:pt idx="1">
                  <c:v>32</c:v>
                </c:pt>
                <c:pt idx="2">
                  <c:v>30</c:v>
                </c:pt>
                <c:pt idx="3">
                  <c:v>26</c:v>
                </c:pt>
                <c:pt idx="4">
                  <c:v>23</c:v>
                </c:pt>
                <c:pt idx="5">
                  <c:v>19</c:v>
                </c:pt>
                <c:pt idx="6">
                  <c:v>18</c:v>
                </c:pt>
                <c:pt idx="7">
                  <c:v>16</c:v>
                </c:pt>
                <c:pt idx="8">
                  <c:v>16</c:v>
                </c:pt>
                <c:pt idx="9">
                  <c:v>14</c:v>
                </c:pt>
                <c:pt idx="10">
                  <c:v>12</c:v>
                </c:pt>
                <c:pt idx="11">
                  <c:v>8</c:v>
                </c:pt>
                <c:pt idx="12">
                  <c:v>7</c:v>
                </c:pt>
                <c:pt idx="13">
                  <c:v>6</c:v>
                </c:pt>
                <c:pt idx="14">
                  <c:v>6</c:v>
                </c:pt>
                <c:pt idx="15">
                  <c:v>4</c:v>
                </c:pt>
                <c:pt idx="16">
                  <c:v>3</c:v>
                </c:pt>
                <c:pt idx="17">
                  <c:v>2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719-461B-9227-A3EF772B05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0629071"/>
        <c:axId val="580651951"/>
      </c:barChart>
      <c:catAx>
        <c:axId val="5806290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0651951"/>
        <c:crosses val="autoZero"/>
        <c:auto val="1"/>
        <c:lblAlgn val="ctr"/>
        <c:lblOffset val="100"/>
        <c:noMultiLvlLbl val="0"/>
      </c:catAx>
      <c:valAx>
        <c:axId val="5806519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06290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Sheet1!$A$2:$B$26</cx:f>
        <cx:lvl ptCount="25">
          <cx:pt idx="0">M/PG</cx:pt>
          <cx:pt idx="1">PG-13</cx:pt>
          <cx:pt idx="2">TV-13</cx:pt>
          <cx:pt idx="3">TV-14</cx:pt>
          <cx:pt idx="4">PG</cx:pt>
          <cx:pt idx="5">TV-PG</cx:pt>
          <cx:pt idx="6">TV-Y7</cx:pt>
          <cx:pt idx="7">TV-Y7-FV</cx:pt>
          <cx:pt idx="8">AL</cx:pt>
          <cx:pt idx="9">E</cx:pt>
          <cx:pt idx="10">G</cx:pt>
          <cx:pt idx="11">GP</cx:pt>
          <cx:pt idx="12">TV-G</cx:pt>
          <cx:pt idx="13">TV-Y</cx:pt>
          <cx:pt idx="14">Approved</cx:pt>
          <cx:pt idx="15">MA-17</cx:pt>
          <cx:pt idx="16">NC-17</cx:pt>
          <cx:pt idx="17">NOT RATED</cx:pt>
          <cx:pt idx="18">Not Rated</cx:pt>
          <cx:pt idx="19">Passed</cx:pt>
          <cx:pt idx="20">R</cx:pt>
          <cx:pt idx="21">TV-MA</cx:pt>
          <cx:pt idx="22">Unrated</cx:pt>
          <cx:pt idx="23">View_Rating</cx:pt>
          <cx:pt idx="24">X</cx:pt>
        </cx:lvl>
        <cx:lvl ptCount="25">
          <cx:pt idx="0">Teens</cx:pt>
          <cx:pt idx="4">Older Kids</cx:pt>
          <cx:pt idx="8">Kids</cx:pt>
          <cx:pt idx="14">Adults</cx:pt>
        </cx:lvl>
      </cx:strDim>
      <cx:numDim type="size">
        <cx:f>Sheet1!$C$2:$C$26</cx:f>
        <cx:lvl ptCount="25" formatCode="G/표준">
          <cx:pt idx="0">1</cx:pt>
          <cx:pt idx="1">1266</cx:pt>
          <cx:pt idx="2">1</cx:pt>
          <cx:pt idx="3">642</cx:pt>
          <cx:pt idx="4">561</cx:pt>
          <cx:pt idx="5">268</cx:pt>
          <cx:pt idx="6">68</cx:pt>
          <cx:pt idx="7">22</cx:pt>
          <cx:pt idx="8">1</cx:pt>
          <cx:pt idx="9">1</cx:pt>
          <cx:pt idx="10">88</cx:pt>
          <cx:pt idx="11">2</cx:pt>
          <cx:pt idx="12">61</cx:pt>
          <cx:pt idx="13">88</cx:pt>
          <cx:pt idx="14">15</cx:pt>
          <cx:pt idx="15">1</cx:pt>
          <cx:pt idx="16">8</cx:pt>
          <cx:pt idx="17">1</cx:pt>
          <cx:pt idx="18">941</cx:pt>
          <cx:pt idx="19">14</cx:pt>
          <cx:pt idx="20">1844</cx:pt>
          <cx:pt idx="21">845</cx:pt>
          <cx:pt idx="22">85</cx:pt>
          <cx:pt idx="23">1</cx:pt>
          <cx:pt idx="24">3</cx:pt>
        </cx:lvl>
      </cx:numDim>
    </cx:data>
  </cx:chartData>
  <cx:chart>
    <cx:plotArea>
      <cx:plotAreaRegion>
        <cx:plotSurface>
          <cx:spPr>
            <a:solidFill>
              <a:schemeClr val="tx1"/>
            </a:solidFill>
          </cx:spPr>
        </cx:plotSurface>
        <cx:series layoutId="sunburst" uniqueId="{AC7DB505-0265-4BBE-950A-DAE066F71F1F}">
          <cx:tx>
            <cx:txData>
              <cx:f>Sheet1!$C$1</cx:f>
              <cx:v>rating</cx:v>
            </cx:txData>
          </cx:tx>
          <cx:dataPt idx="17">
            <cx:spPr>
              <a:solidFill>
                <a:srgbClr val="FF0000"/>
              </a:solidFill>
            </cx:spPr>
          </cx:dataPt>
          <cx:dataLabels pos="ctr">
            <cx:visibility seriesName="0" categoryName="1" value="0"/>
          </cx:dataLabels>
          <cx:dataId val="0"/>
        </cx:series>
      </cx:plotAreaRegion>
    </cx:plotArea>
    <cx:legend pos="r" align="ctr" overlay="0"/>
  </cx:chart>
  <cx:spPr>
    <a:solidFill>
      <a:schemeClr val="tx1"/>
    </a:solidFill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'연령제한별 인기 작품 보유 수'!$A$2:$B$15</cx:f>
        <cx:lvl ptCount="14">
          <cx:pt idx="0">R</cx:pt>
          <cx:pt idx="1">TV-MA</cx:pt>
          <cx:pt idx="2">Passed</cx:pt>
          <cx:pt idx="3">Approved</cx:pt>
          <cx:pt idx="4">Not Rated</cx:pt>
          <cx:pt idx="5">TV-14</cx:pt>
          <cx:pt idx="6">PG-13</cx:pt>
          <cx:pt idx="7">TV-PG</cx:pt>
          <cx:pt idx="8">PG</cx:pt>
          <cx:pt idx="9">TV-Y7-FV</cx:pt>
          <cx:pt idx="10">G</cx:pt>
          <cx:pt idx="11">GP</cx:pt>
          <cx:pt idx="12">TV-Y</cx:pt>
          <cx:pt idx="13">TV-G</cx:pt>
        </cx:lvl>
        <cx:lvl ptCount="14">
          <cx:pt idx="0">adult</cx:pt>
          <cx:pt idx="1">adult</cx:pt>
          <cx:pt idx="2">adult</cx:pt>
          <cx:pt idx="3">adult</cx:pt>
          <cx:pt idx="4">adult</cx:pt>
          <cx:pt idx="5">teens</cx:pt>
          <cx:pt idx="6">teens</cx:pt>
          <cx:pt idx="7">older kids</cx:pt>
          <cx:pt idx="8">older kids</cx:pt>
          <cx:pt idx="9">older kids</cx:pt>
          <cx:pt idx="10">kids</cx:pt>
          <cx:pt idx="11">kids</cx:pt>
          <cx:pt idx="12">kids</cx:pt>
          <cx:pt idx="13">kids</cx:pt>
        </cx:lvl>
      </cx:strDim>
      <cx:numDim type="size">
        <cx:f>'연령제한별 인기 작품 보유 수'!$C$2:$C$15</cx:f>
        <cx:lvl ptCount="14" formatCode="G/표준">
          <cx:pt idx="0">90</cx:pt>
          <cx:pt idx="1">70</cx:pt>
          <cx:pt idx="2">4</cx:pt>
          <cx:pt idx="3">3</cx:pt>
          <cx:pt idx="4">25</cx:pt>
          <cx:pt idx="5">33</cx:pt>
          <cx:pt idx="6">26</cx:pt>
          <cx:pt idx="7">20</cx:pt>
          <cx:pt idx="8">17</cx:pt>
          <cx:pt idx="9">3</cx:pt>
          <cx:pt idx="10">5</cx:pt>
          <cx:pt idx="11">1</cx:pt>
          <cx:pt idx="12">1</cx:pt>
          <cx:pt idx="13">1</cx:pt>
        </cx:lvl>
      </cx:numDim>
    </cx:data>
  </cx:chartData>
  <cx:chart>
    <cx:title pos="t" align="ctr" overlay="0">
      <cx:tx>
        <cx:rich>
          <a:bodyPr spcFirstLastPara="1" vertOverflow="ellipsis" wrap="square" lIns="0" tIns="0" rIns="0" bIns="0" anchor="ctr" anchorCtr="1"/>
          <a:lstStyle/>
          <a:p>
            <a:pPr algn="ctr">
              <a:defRPr/>
            </a:pPr>
            <a:r>
              <a:rPr lang="ko-KR" altLang="en-US"/>
              <a:t>인기작품 과 연령제한 분석</a:t>
            </a:r>
            <a:endParaRPr lang="ko-KR"/>
          </a:p>
        </cx:rich>
      </cx:tx>
    </cx:title>
    <cx:plotArea>
      <cx:plotAreaRegion>
        <cx:series layoutId="sunburst" uniqueId="{8CAFA0EA-88AB-4E6C-A5E9-07BD36397698}">
          <cx:tx>
            <cx:txData>
              <cx:f>'연령제한별 인기 작품 보유 수'!$C$1</cx:f>
              <cx:v>수</cx:v>
            </cx:txData>
          </cx:tx>
          <cx:dataPt idx="0">
            <cx:spPr>
              <a:solidFill>
                <a:srgbClr val="FF0000"/>
              </a:solidFill>
            </cx:spPr>
          </cx:dataPt>
          <cx:dataLabels pos="ctr">
            <cx:visibility seriesName="0" categoryName="1" value="0"/>
          </cx:dataLabels>
          <cx:dataId val="0"/>
        </cx:series>
      </cx:plotAreaRegion>
    </cx:plotArea>
    <cx:legend pos="r" align="ctr" overlay="0"/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86">
  <cs:axisTitle>
    <cs:lnRef idx="0"/>
    <cs:fillRef idx="0"/>
    <cs:effectRef idx="0"/>
    <cs:fontRef idx="major">
      <a:schemeClr val="dk1">
        <a:lumMod val="50000"/>
        <a:lumOff val="50000"/>
      </a:schemeClr>
    </cs:fontRef>
    <cs:defRPr sz="1197"/>
  </cs:axisTitle>
  <cs:categoryAxis>
    <cs:lnRef idx="0"/>
    <cs:fillRef idx="0"/>
    <cs:effectRef idx="0"/>
    <cs:fontRef idx="major">
      <a:schemeClr val="dk1">
        <a:lumMod val="50000"/>
        <a:lumOff val="50000"/>
      </a:schemeClr>
    </cs:fontRef>
    <cs:defRPr sz="1197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/>
    <cs:bodyPr lIns="38100" tIns="19050" rIns="38100" bIns="19050">
      <a:spAutoFit/>
    </cs:bodyPr>
  </cs:dataLabel>
  <cs:dataLabelCallout>
    <cs:lnRef idx="0"/>
    <cs:fillRef idx="0"/>
    <cs:effectRef idx="0"/>
    <cs:fontRef idx="major">
      <a:schemeClr val="dk1">
        <a:lumMod val="50000"/>
        <a:lumOff val="50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9525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  <a:lumOff val="10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ajor">
      <a:schemeClr val="dk1">
        <a:lumMod val="50000"/>
        <a:lumOff val="50000"/>
      </a:schemeClr>
    </cs:fontRef>
    <cs:defRPr sz="1197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chemeClr val="bg1">
            <a:lumMod val="50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spc="0" normalizeH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ajor">
      <a:schemeClr val="dk1">
        <a:lumMod val="50000"/>
        <a:lumOff val="50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ajor">
      <a:schemeClr val="dk1">
        <a:lumMod val="50000"/>
        <a:lumOff val="50000"/>
      </a:schemeClr>
    </cs:fontRef>
    <cs:defRPr sz="1197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850" kern="1200"/>
    <cs:bodyPr wrap="square" lIns="38100" tIns="19050" rIns="38100" bIns="19050" anchor="ctr">
      <a:spAutoFit/>
    </cs:bodyPr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  <a:lumOff val="10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  <cs:bodyPr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0-14T17:14:22.844" idx="2">
    <p:pos x="10" y="10"/>
    <p:text>넷플릭스에서 현재 있는 한자랑스러운 국작품중에 넷플릭스에 올라와 있는 가장 인기있는 작품 5개를 뽑아봤습니다.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0-14T17:14:22.844" idx="2">
    <p:pos x="10" y="10"/>
    <p:text>넷플릭스에서 현재 있는 한자랑스러운 국작품중에 넷플릭스에 올라와 있는 가장 인기있는 작품 5개를 뽑아봤습니다.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0-14T17:15:26.533" idx="3">
    <p:pos x="10" y="10"/>
    <p:text>황금종려상과 아카데미를 수상한 기생충이 1위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0-14T17:19:48.220" idx="4">
    <p:pos x="10" y="10"/>
    <p:text>그렇다면 한국 드라마는 어떤지 알아봅시다.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0-14T17:14:10.276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0-14T17:22:02.509" idx="5">
    <p:pos x="10" y="10"/>
    <p:text>인기작품들은 드라마,범죄물,스릴러,코미디,액션 장르를 보유하면 인기 작품이 될 가능성이 높다.
공통적으로 드라마라는 장르가 가장 흔한 흥행요인으로 보이나, 차별화를 두면서 흥행도 같이 찾을수 있는 요인은
스릴러와 범죄물,코미디,액션으로 볼 수 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0-14T17:14:22.844" idx="2">
    <p:pos x="10" y="10"/>
    <p:text>넷플릭스에서 현재 있는 한자랑스러운 국작품중에 넷플릭스에 올라와 있는 가장 인기있는 작품 5개를 뽑아봤습니다.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0-14T17:14:22.844" idx="2">
    <p:pos x="10" y="10"/>
    <p:text>넷플릭스에서 현재 있는 한자랑스러운 국작품중에 넷플릭스에 올라와 있는 가장 인기있는 작품 5개를 뽑아봤습니다.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E340DF-CDFD-4DCD-9D87-83A87C52494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6F755-794E-44F6-84C6-D13E8D3D52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639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4533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50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98B4-A234-4339-9DC0-F9BAF676F80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6E5A-D2A3-48BE-BCE2-05C6BB50A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343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98B4-A234-4339-9DC0-F9BAF676F80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6E5A-D2A3-48BE-BCE2-05C6BB50A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749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98B4-A234-4339-9DC0-F9BAF676F80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6E5A-D2A3-48BE-BCE2-05C6BB50A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25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48418"/>
              </a:buClr>
              <a:buSzPts val="4300"/>
              <a:buFont typeface="Arial"/>
              <a:buNone/>
              <a:defRPr sz="4300" b="1" i="0">
                <a:solidFill>
                  <a:srgbClr val="54841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6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body" idx="2"/>
          </p:nvPr>
        </p:nvSpPr>
        <p:spPr>
          <a:xfrm>
            <a:off x="6389967" y="1154479"/>
            <a:ext cx="4189095" cy="30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282828"/>
              </a:buClr>
              <a:buSzPts val="1800"/>
              <a:buChar char="•"/>
              <a:defRPr sz="1800" b="0" i="0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120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98B4-A234-4339-9DC0-F9BAF676F80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6E5A-D2A3-48BE-BCE2-05C6BB50A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026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98B4-A234-4339-9DC0-F9BAF676F80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6E5A-D2A3-48BE-BCE2-05C6BB50A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99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98B4-A234-4339-9DC0-F9BAF676F80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6E5A-D2A3-48BE-BCE2-05C6BB50A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684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98B4-A234-4339-9DC0-F9BAF676F80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6E5A-D2A3-48BE-BCE2-05C6BB50A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59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98B4-A234-4339-9DC0-F9BAF676F80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6E5A-D2A3-48BE-BCE2-05C6BB50A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90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98B4-A234-4339-9DC0-F9BAF676F80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6E5A-D2A3-48BE-BCE2-05C6BB50A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623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98B4-A234-4339-9DC0-F9BAF676F80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6E5A-D2A3-48BE-BCE2-05C6BB50A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774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98B4-A234-4339-9DC0-F9BAF676F80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6E5A-D2A3-48BE-BCE2-05C6BB50A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521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198B4-A234-4339-9DC0-F9BAF676F80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E6E5A-D2A3-48BE-BCE2-05C6BB50A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9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4.png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5.jpeg"/><Relationship Id="rId11" Type="http://schemas.openxmlformats.org/officeDocument/2006/relationships/comments" Target="../comments/comment3.xml"/><Relationship Id="rId5" Type="http://schemas.microsoft.com/office/2007/relationships/hdphoto" Target="../media/hdphoto1.wdp"/><Relationship Id="rId10" Type="http://schemas.openxmlformats.org/officeDocument/2006/relationships/image" Target="../media/image29.jpeg"/><Relationship Id="rId4" Type="http://schemas.openxmlformats.org/officeDocument/2006/relationships/image" Target="../media/image1.png"/><Relationship Id="rId9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4.png"/><Relationship Id="rId7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0.jpeg"/><Relationship Id="rId11" Type="http://schemas.openxmlformats.org/officeDocument/2006/relationships/comments" Target="../comments/comment5.xml"/><Relationship Id="rId5" Type="http://schemas.microsoft.com/office/2007/relationships/hdphoto" Target="../media/hdphoto1.wdp"/><Relationship Id="rId10" Type="http://schemas.openxmlformats.org/officeDocument/2006/relationships/image" Target="../media/image34.jpeg"/><Relationship Id="rId4" Type="http://schemas.openxmlformats.org/officeDocument/2006/relationships/image" Target="../media/image1.png"/><Relationship Id="rId9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microsoft.com/office/2014/relationships/chartEx" Target="../charts/chartEx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microsoft.com/office/2014/relationships/chartEx" Target="../charts/chartEx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7.xml"/><Relationship Id="rId5" Type="http://schemas.openxmlformats.org/officeDocument/2006/relationships/image" Target="../media/image8.jpeg"/><Relationship Id="rId4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8.xml"/><Relationship Id="rId5" Type="http://schemas.openxmlformats.org/officeDocument/2006/relationships/image" Target="../media/image8.jpeg"/><Relationship Id="rId4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3" Type="http://schemas.openxmlformats.org/officeDocument/2006/relationships/image" Target="../media/image5.png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5" Type="http://schemas.openxmlformats.org/officeDocument/2006/relationships/image" Target="../media/image2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png"/><Relationship Id="rId1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F99D200-EF87-4EAD-8A25-9E81A384ED17}"/>
              </a:ext>
            </a:extLst>
          </p:cNvPr>
          <p:cNvSpPr txBox="1"/>
          <p:nvPr/>
        </p:nvSpPr>
        <p:spPr>
          <a:xfrm>
            <a:off x="2772320" y="1783065"/>
            <a:ext cx="686697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AF0404"/>
                </a:solidFill>
                <a:effectLst>
                  <a:outerShdw dist="38100" dir="2640000" algn="bl" rotWithShape="0">
                    <a:schemeClr val="tx1"/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NETFLIX </a:t>
            </a:r>
          </a:p>
          <a:p>
            <a:pPr algn="ctr"/>
            <a:r>
              <a:rPr lang="ko-KR" altLang="en-US" sz="32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AF0404"/>
                </a:solidFill>
                <a:effectLst>
                  <a:outerShdw dist="38100" dir="2640000" algn="bl" rotWithShape="0">
                    <a:schemeClr val="tx1"/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컨텐츠 데이터 분석을 </a:t>
            </a:r>
            <a:endParaRPr lang="en-US" altLang="ko-KR" sz="3200" b="1" dirty="0">
              <a:ln w="12700">
                <a:solidFill>
                  <a:schemeClr val="tx1"/>
                </a:solidFill>
                <a:prstDash val="solid"/>
              </a:ln>
              <a:solidFill>
                <a:srgbClr val="AF0404"/>
              </a:solidFill>
              <a:effectLst>
                <a:outerShdw dist="38100" dir="2640000" algn="bl" rotWithShape="0">
                  <a:schemeClr val="tx1"/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32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AF0404"/>
                </a:solidFill>
                <a:effectLst>
                  <a:outerShdw dist="38100" dir="2640000" algn="bl" rotWithShape="0">
                    <a:schemeClr val="tx1"/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통한 흥행요인 분석</a:t>
            </a:r>
          </a:p>
        </p:txBody>
      </p:sp>
    </p:spTree>
    <p:extLst>
      <p:ext uri="{BB962C8B-B14F-4D97-AF65-F5344CB8AC3E}">
        <p14:creationId xmlns:p14="http://schemas.microsoft.com/office/powerpoint/2010/main" val="2620888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1090">
              <a:srgbClr val="939393"/>
            </a:gs>
            <a:gs pos="9174">
              <a:schemeClr val="accent3">
                <a:lumMod val="89000"/>
              </a:schemeClr>
            </a:gs>
            <a:gs pos="42000">
              <a:schemeClr val="accent3">
                <a:lumMod val="89000"/>
              </a:schemeClr>
            </a:gs>
            <a:gs pos="69000">
              <a:schemeClr val="tx1">
                <a:lumMod val="65000"/>
                <a:lumOff val="35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0EDE769-A723-43BF-87F2-ED5E59FB856B}"/>
              </a:ext>
            </a:extLst>
          </p:cNvPr>
          <p:cNvSpPr/>
          <p:nvPr/>
        </p:nvSpPr>
        <p:spPr>
          <a:xfrm>
            <a:off x="1989896" y="5899783"/>
            <a:ext cx="2298195" cy="491584"/>
          </a:xfrm>
          <a:prstGeom prst="roundRect">
            <a:avLst>
              <a:gd name="adj" fmla="val 9401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2359896-4E83-4F11-82A7-6419F95CDD37}"/>
              </a:ext>
            </a:extLst>
          </p:cNvPr>
          <p:cNvSpPr/>
          <p:nvPr/>
        </p:nvSpPr>
        <p:spPr>
          <a:xfrm>
            <a:off x="510663" y="5888522"/>
            <a:ext cx="1166608" cy="491584"/>
          </a:xfrm>
          <a:prstGeom prst="roundRect">
            <a:avLst>
              <a:gd name="adj" fmla="val 94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0709865" y="394025"/>
            <a:ext cx="253364" cy="253364"/>
            <a:chOff x="9210676" y="288410"/>
            <a:chExt cx="253364" cy="253364"/>
          </a:xfrm>
        </p:grpSpPr>
        <p:sp>
          <p:nvSpPr>
            <p:cNvPr id="9" name="타원 8"/>
            <p:cNvSpPr/>
            <p:nvPr/>
          </p:nvSpPr>
          <p:spPr>
            <a:xfrm>
              <a:off x="9210676" y="288410"/>
              <a:ext cx="190500" cy="190500"/>
            </a:xfrm>
            <a:prstGeom prst="ellipse">
              <a:avLst/>
            </a:pr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>
              <a:cxnSpLocks/>
              <a:stCxn id="9" idx="5"/>
            </p:cNvCxnSpPr>
            <p:nvPr/>
          </p:nvCxnSpPr>
          <p:spPr>
            <a:xfrm>
              <a:off x="9373278" y="451012"/>
              <a:ext cx="90762" cy="90762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017" y="344920"/>
            <a:ext cx="322114" cy="3221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31320" y="1450734"/>
            <a:ext cx="50265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i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한국영화 </a:t>
            </a:r>
            <a:r>
              <a:rPr lang="ko-KR" altLang="en-US" sz="3600" i="1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인기작</a:t>
            </a:r>
            <a:endParaRPr lang="en-US" altLang="ko-KR" sz="3600" i="1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en-US" altLang="ko-KR" sz="1200" b="1" dirty="0">
                <a:solidFill>
                  <a:srgbClr val="00B05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33.639S</a:t>
            </a:r>
            <a:r>
              <a:rPr lang="ko-KR" altLang="en-US" sz="1200" b="1" dirty="0">
                <a:solidFill>
                  <a:srgbClr val="00B05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  </a:t>
            </a:r>
            <a:r>
              <a:rPr lang="en-US" altLang="ko-KR" sz="1200" b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IMDB   </a:t>
            </a:r>
            <a:r>
              <a:rPr lang="ko-KR" altLang="en-US" sz="1200" b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투표자수</a:t>
            </a:r>
            <a:r>
              <a:rPr lang="en-US" altLang="ko-KR" sz="1200" b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&gt;10000</a:t>
            </a:r>
          </a:p>
          <a:p>
            <a:endParaRPr lang="en-US" altLang="ko-KR" sz="10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20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넷플릭스에</a:t>
            </a:r>
            <a:r>
              <a:rPr lang="ko-KR" altLang="en-US" sz="20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있는 </a:t>
            </a:r>
            <a:r>
              <a:rPr lang="ko-KR" altLang="en-US" sz="20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한국영화중</a:t>
            </a:r>
            <a:r>
              <a:rPr lang="ko-KR" altLang="en-US" sz="20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가장 인기가 좋은 작품 </a:t>
            </a:r>
            <a:r>
              <a:rPr lang="en-US" altLang="ko-KR" sz="20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5</a:t>
            </a:r>
            <a:r>
              <a:rPr lang="ko-KR" altLang="en-US" sz="20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개 검색</a:t>
            </a:r>
            <a:endParaRPr lang="en-US" altLang="ko-KR" sz="20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20" name="이등변 삼각형 19"/>
          <p:cNvSpPr/>
          <p:nvPr/>
        </p:nvSpPr>
        <p:spPr>
          <a:xfrm rot="5400000">
            <a:off x="784939" y="6059634"/>
            <a:ext cx="173257" cy="1493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6248" y="5965037"/>
            <a:ext cx="66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재생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01909" y="5965037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내가 </a:t>
            </a:r>
            <a:r>
              <a:rPr lang="ko-KR" altLang="en-US" sz="1600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찜한</a:t>
            </a:r>
            <a:r>
              <a:rPr lang="ko-KR" altLang="en-US" sz="16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콘텐츠</a:t>
            </a:r>
            <a:endParaRPr lang="ko-KR" altLang="en-US" sz="16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4E2E69B-6AC8-45CE-9EE2-E8CC1259E35E}"/>
              </a:ext>
            </a:extLst>
          </p:cNvPr>
          <p:cNvGrpSpPr/>
          <p:nvPr/>
        </p:nvGrpSpPr>
        <p:grpSpPr>
          <a:xfrm>
            <a:off x="11564920" y="343913"/>
            <a:ext cx="322114" cy="316149"/>
            <a:chOff x="5210644" y="1605591"/>
            <a:chExt cx="1612601" cy="158273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A376C1A-4F7C-4591-AC6B-4368E1A34130}"/>
                </a:ext>
              </a:extLst>
            </p:cNvPr>
            <p:cNvSpPr/>
            <p:nvPr/>
          </p:nvSpPr>
          <p:spPr>
            <a:xfrm>
              <a:off x="5210644" y="1605591"/>
              <a:ext cx="1612601" cy="158273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9A0F3A7-E1C9-4341-B2A6-14C4A72C5C50}"/>
                </a:ext>
              </a:extLst>
            </p:cNvPr>
            <p:cNvSpPr/>
            <p:nvPr/>
          </p:nvSpPr>
          <p:spPr>
            <a:xfrm>
              <a:off x="5546872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E678D6F-1782-4562-B0B2-4F35D7A9F317}"/>
                </a:ext>
              </a:extLst>
            </p:cNvPr>
            <p:cNvSpPr/>
            <p:nvPr/>
          </p:nvSpPr>
          <p:spPr>
            <a:xfrm>
              <a:off x="6338054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원호 39">
              <a:extLst>
                <a:ext uri="{FF2B5EF4-FFF2-40B4-BE49-F238E27FC236}">
                  <a16:creationId xmlns:a16="http://schemas.microsoft.com/office/drawing/2014/main" id="{589EA37C-F4F1-4E04-A6CD-36B0074E58D7}"/>
                </a:ext>
              </a:extLst>
            </p:cNvPr>
            <p:cNvSpPr/>
            <p:nvPr/>
          </p:nvSpPr>
          <p:spPr>
            <a:xfrm rot="7666223">
              <a:off x="5710953" y="1636939"/>
              <a:ext cx="759125" cy="1004177"/>
            </a:xfrm>
            <a:prstGeom prst="arc">
              <a:avLst/>
            </a:prstGeom>
            <a:ln w="28575" cap="rnd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더하기 기호 14">
            <a:extLst>
              <a:ext uri="{FF2B5EF4-FFF2-40B4-BE49-F238E27FC236}">
                <a16:creationId xmlns:a16="http://schemas.microsoft.com/office/drawing/2014/main" id="{15527D18-BC52-468B-B16A-A7973540BD90}"/>
              </a:ext>
            </a:extLst>
          </p:cNvPr>
          <p:cNvSpPr/>
          <p:nvPr/>
        </p:nvSpPr>
        <p:spPr>
          <a:xfrm>
            <a:off x="2175685" y="6034084"/>
            <a:ext cx="234164" cy="234164"/>
          </a:xfrm>
          <a:prstGeom prst="mathPlus">
            <a:avLst>
              <a:gd name="adj1" fmla="val 7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4" y="243237"/>
            <a:ext cx="1422763" cy="6267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09017" y="1450734"/>
            <a:ext cx="6678017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hive&gt; select title, </a:t>
            </a:r>
            <a:r>
              <a:rPr lang="en-US" altLang="ko-KR" dirty="0" err="1"/>
              <a:t>imdb_score</a:t>
            </a:r>
            <a:r>
              <a:rPr lang="en-US" altLang="ko-KR" dirty="0"/>
              <a:t>                                                       </a:t>
            </a:r>
            <a:endParaRPr lang="ko-KR" altLang="ko-KR" dirty="0"/>
          </a:p>
          <a:p>
            <a:r>
              <a:rPr lang="en-US" altLang="ko-KR" dirty="0"/>
              <a:t>    &gt; from Netflix                                                                   </a:t>
            </a:r>
            <a:endParaRPr lang="ko-KR" altLang="ko-KR" dirty="0"/>
          </a:p>
          <a:p>
            <a:r>
              <a:rPr lang="en-US" altLang="ko-KR" dirty="0"/>
              <a:t>    &gt; where tags LIKE '%Korea%' and </a:t>
            </a:r>
            <a:r>
              <a:rPr lang="en-US" altLang="ko-KR" dirty="0" err="1"/>
              <a:t>series_or_movie</a:t>
            </a:r>
            <a:r>
              <a:rPr lang="en-US" altLang="ko-KR" dirty="0"/>
              <a:t> = 'Movie' and </a:t>
            </a:r>
            <a:r>
              <a:rPr lang="en-US" altLang="ko-KR" dirty="0" err="1"/>
              <a:t>IMDb_Votes</a:t>
            </a:r>
            <a:r>
              <a:rPr lang="en-US" altLang="ko-KR" dirty="0"/>
              <a:t> &gt; 10000</a:t>
            </a:r>
            <a:endParaRPr lang="ko-KR" altLang="ko-KR" dirty="0"/>
          </a:p>
          <a:p>
            <a:r>
              <a:rPr lang="en-US" altLang="ko-KR" dirty="0"/>
              <a:t>    &gt; order by </a:t>
            </a:r>
            <a:r>
              <a:rPr lang="en-US" altLang="ko-KR" dirty="0" err="1"/>
              <a:t>imdb_score</a:t>
            </a:r>
            <a:r>
              <a:rPr lang="en-US" altLang="ko-KR" dirty="0"/>
              <a:t> </a:t>
            </a:r>
            <a:r>
              <a:rPr lang="en-US" altLang="ko-KR" dirty="0" err="1"/>
              <a:t>desc</a:t>
            </a:r>
            <a:r>
              <a:rPr lang="en-US" altLang="ko-KR" dirty="0"/>
              <a:t>;</a:t>
            </a:r>
            <a:endParaRPr lang="ko-KR" altLang="ko-KR" dirty="0"/>
          </a:p>
          <a:p>
            <a:r>
              <a:rPr lang="en-US" altLang="ko-KR" dirty="0"/>
              <a:t>    &gt; limit 5;</a:t>
            </a:r>
            <a:endParaRPr lang="ko-KR" altLang="ko-KR" dirty="0"/>
          </a:p>
          <a:p>
            <a:endParaRPr lang="en-US" altLang="ko-KR" dirty="0"/>
          </a:p>
          <a:p>
            <a:r>
              <a:rPr lang="en-US" altLang="ko-KR" dirty="0"/>
              <a:t>OK</a:t>
            </a:r>
            <a:endParaRPr lang="ko-KR" altLang="ko-KR" dirty="0"/>
          </a:p>
          <a:p>
            <a:r>
              <a:rPr lang="en-US" altLang="ko-KR" dirty="0"/>
              <a:t>Parasite	8.6</a:t>
            </a:r>
            <a:endParaRPr lang="ko-KR" altLang="ko-KR" dirty="0"/>
          </a:p>
          <a:p>
            <a:r>
              <a:rPr lang="en-US" altLang="ko-KR" dirty="0" err="1"/>
              <a:t>Oldboy</a:t>
            </a:r>
            <a:r>
              <a:rPr lang="en-US" altLang="ko-KR" dirty="0"/>
              <a:t>	8.4</a:t>
            </a:r>
            <a:endParaRPr lang="ko-KR" altLang="ko-KR" dirty="0"/>
          </a:p>
          <a:p>
            <a:r>
              <a:rPr lang="en-US" altLang="ko-KR" dirty="0"/>
              <a:t>Stand by Me	8.1</a:t>
            </a:r>
            <a:endParaRPr lang="ko-KR" altLang="ko-KR" dirty="0"/>
          </a:p>
          <a:p>
            <a:r>
              <a:rPr lang="en-US" altLang="ko-KR" dirty="0"/>
              <a:t>Memories of Murder	8.1</a:t>
            </a:r>
            <a:endParaRPr lang="ko-KR" altLang="ko-KR" dirty="0"/>
          </a:p>
          <a:p>
            <a:r>
              <a:rPr lang="en-US" altLang="ko-KR" dirty="0"/>
              <a:t>The Handmaiden	8.1</a:t>
            </a:r>
            <a:endParaRPr lang="ko-KR" altLang="ko-KR" dirty="0"/>
          </a:p>
          <a:p>
            <a:endParaRPr lang="ko-KR" altLang="ko-KR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71400" y="282005"/>
            <a:ext cx="4126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</a:rPr>
              <a:t>넷플릭스</a:t>
            </a:r>
            <a:r>
              <a:rPr lang="ko-KR" altLang="en-US" sz="2800" b="1" dirty="0">
                <a:solidFill>
                  <a:schemeClr val="bg1"/>
                </a:solidFill>
              </a:rPr>
              <a:t> 작품분석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09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52B9A76-C263-4999-A021-83FC23C1D6BD}"/>
              </a:ext>
            </a:extLst>
          </p:cNvPr>
          <p:cNvGrpSpPr/>
          <p:nvPr/>
        </p:nvGrpSpPr>
        <p:grpSpPr>
          <a:xfrm>
            <a:off x="0" y="0"/>
            <a:ext cx="12192000" cy="946150"/>
            <a:chOff x="0" y="0"/>
            <a:chExt cx="12192000" cy="9461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E50A5D-0638-4F63-9BE4-EA239F8BC011}"/>
                </a:ext>
              </a:extLst>
            </p:cNvPr>
            <p:cNvSpPr/>
            <p:nvPr/>
          </p:nvSpPr>
          <p:spPr>
            <a:xfrm>
              <a:off x="0" y="0"/>
              <a:ext cx="12192000" cy="9461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E3D4EA49-0AAD-45ED-9172-45BACBFB6342}"/>
                </a:ext>
              </a:extLst>
            </p:cNvPr>
            <p:cNvGrpSpPr/>
            <p:nvPr/>
          </p:nvGrpSpPr>
          <p:grpSpPr>
            <a:xfrm>
              <a:off x="10709865" y="394025"/>
              <a:ext cx="253364" cy="253364"/>
              <a:chOff x="9210676" y="288410"/>
              <a:chExt cx="253364" cy="253364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DB71DCAC-DB68-46D4-86E8-308A37607232}"/>
                  </a:ext>
                </a:extLst>
              </p:cNvPr>
              <p:cNvSpPr/>
              <p:nvPr/>
            </p:nvSpPr>
            <p:spPr>
              <a:xfrm>
                <a:off x="9210676" y="288410"/>
                <a:ext cx="190500" cy="190500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54470F98-BE6B-4703-AF45-3A4D0741D622}"/>
                  </a:ext>
                </a:extLst>
              </p:cNvPr>
              <p:cNvCxnSpPr>
                <a:cxnSpLocks/>
                <a:stCxn id="52" idx="5"/>
              </p:cNvCxnSpPr>
              <p:nvPr/>
            </p:nvCxnSpPr>
            <p:spPr>
              <a:xfrm>
                <a:off x="9373278" y="451012"/>
                <a:ext cx="90762" cy="90762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5504803-1167-4748-8C30-24E990DBA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03017" y="344920"/>
              <a:ext cx="322114" cy="322114"/>
            </a:xfrm>
            <a:prstGeom prst="rect">
              <a:avLst/>
            </a:prstGeom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B0239C5-9CC2-420F-B449-8E5AB631CB3C}"/>
                </a:ext>
              </a:extLst>
            </p:cNvPr>
            <p:cNvGrpSpPr/>
            <p:nvPr/>
          </p:nvGrpSpPr>
          <p:grpSpPr>
            <a:xfrm>
              <a:off x="11564920" y="343913"/>
              <a:ext cx="322114" cy="316149"/>
              <a:chOff x="5210644" y="1605591"/>
              <a:chExt cx="1612601" cy="1582739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975D14C6-1E84-4E1F-8099-A7B37C09A248}"/>
                  </a:ext>
                </a:extLst>
              </p:cNvPr>
              <p:cNvSpPr/>
              <p:nvPr/>
            </p:nvSpPr>
            <p:spPr>
              <a:xfrm>
                <a:off x="5210644" y="1605591"/>
                <a:ext cx="1612601" cy="158273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3BA755D9-34BF-45C4-B4B0-8D0D5CC1CDD2}"/>
                  </a:ext>
                </a:extLst>
              </p:cNvPr>
              <p:cNvSpPr/>
              <p:nvPr/>
            </p:nvSpPr>
            <p:spPr>
              <a:xfrm>
                <a:off x="5546872" y="2057076"/>
                <a:ext cx="163902" cy="1639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59368ED3-D0D7-410F-9D31-74DCA8345446}"/>
                  </a:ext>
                </a:extLst>
              </p:cNvPr>
              <p:cNvSpPr/>
              <p:nvPr/>
            </p:nvSpPr>
            <p:spPr>
              <a:xfrm>
                <a:off x="6338054" y="2057076"/>
                <a:ext cx="163902" cy="1639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원호 58">
                <a:extLst>
                  <a:ext uri="{FF2B5EF4-FFF2-40B4-BE49-F238E27FC236}">
                    <a16:creationId xmlns:a16="http://schemas.microsoft.com/office/drawing/2014/main" id="{6AE56B16-502B-4C2C-A476-62400D2A52EE}"/>
                  </a:ext>
                </a:extLst>
              </p:cNvPr>
              <p:cNvSpPr/>
              <p:nvPr/>
            </p:nvSpPr>
            <p:spPr>
              <a:xfrm rot="7666223">
                <a:off x="5710953" y="1636939"/>
                <a:ext cx="759125" cy="1004177"/>
              </a:xfrm>
              <a:prstGeom prst="arc">
                <a:avLst/>
              </a:prstGeom>
              <a:ln w="28575" cap="rnd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2C5B1EE1-0482-4074-A84C-3C569F6E85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49" b="89912" l="8971" r="89974">
                        <a14:foregroundMark x1="41425" y1="39035" x2="41425" y2="39035"/>
                        <a14:foregroundMark x1="50923" y1="40351" x2="50923" y2="40351"/>
                        <a14:foregroundMark x1="63061" y1="37719" x2="63061" y2="37719"/>
                        <a14:foregroundMark x1="75198" y1="37719" x2="75198" y2="37719"/>
                        <a14:foregroundMark x1="85752" y1="45614" x2="85752" y2="45614"/>
                        <a14:foregroundMark x1="8971" y1="45614" x2="8971" y2="456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0"/>
            <a:ext cx="1574050" cy="946150"/>
          </a:xfrm>
          <a:prstGeom prst="rect">
            <a:avLst/>
          </a:prstGeom>
        </p:spPr>
      </p:pic>
      <p:pic>
        <p:nvPicPr>
          <p:cNvPr id="4098" name="Picture 2" descr="MV5BYWZjMjk3ZTItODQ2ZC00NTY5LWE0ZDYtZTI3MjcwN2Q5NTVkXkEyXkFqcGdeQXVyODk4OTc3MTY@._V1_SX300.jpg (300×445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4772"/>
            <a:ext cx="2381120" cy="353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in on Cine_Movi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888" y="1678767"/>
            <a:ext cx="2276733" cy="34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영화 &amp;lt;하녀&amp;gt;의 포스터 - 오마이포토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833" y="1688716"/>
            <a:ext cx="2379342" cy="339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올드보이(2003) - 나무위키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334" y="1673167"/>
            <a:ext cx="2378214" cy="339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Train to Busan (2016) - IMDb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186" y="1673167"/>
            <a:ext cx="2369324" cy="350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2071400" y="282005"/>
            <a:ext cx="4126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</a:rPr>
              <a:t>넷플릭스</a:t>
            </a:r>
            <a:r>
              <a:rPr lang="ko-KR" altLang="en-US" sz="2800" b="1" dirty="0">
                <a:solidFill>
                  <a:schemeClr val="bg1"/>
                </a:solidFill>
              </a:rPr>
              <a:t> 작품분석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9854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0EDE769-A723-43BF-87F2-ED5E59FB856B}"/>
              </a:ext>
            </a:extLst>
          </p:cNvPr>
          <p:cNvSpPr/>
          <p:nvPr/>
        </p:nvSpPr>
        <p:spPr>
          <a:xfrm>
            <a:off x="1989896" y="5899783"/>
            <a:ext cx="2298195" cy="491584"/>
          </a:xfrm>
          <a:prstGeom prst="roundRect">
            <a:avLst>
              <a:gd name="adj" fmla="val 9401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2359896-4E83-4F11-82A7-6419F95CDD37}"/>
              </a:ext>
            </a:extLst>
          </p:cNvPr>
          <p:cNvSpPr/>
          <p:nvPr/>
        </p:nvSpPr>
        <p:spPr>
          <a:xfrm>
            <a:off x="510663" y="5888522"/>
            <a:ext cx="1166608" cy="491584"/>
          </a:xfrm>
          <a:prstGeom prst="roundRect">
            <a:avLst>
              <a:gd name="adj" fmla="val 94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0709865" y="394025"/>
            <a:ext cx="253364" cy="253364"/>
            <a:chOff x="9210676" y="288410"/>
            <a:chExt cx="253364" cy="253364"/>
          </a:xfrm>
        </p:grpSpPr>
        <p:sp>
          <p:nvSpPr>
            <p:cNvPr id="9" name="타원 8"/>
            <p:cNvSpPr/>
            <p:nvPr/>
          </p:nvSpPr>
          <p:spPr>
            <a:xfrm>
              <a:off x="9210676" y="288410"/>
              <a:ext cx="190500" cy="190500"/>
            </a:xfrm>
            <a:prstGeom prst="ellipse">
              <a:avLst/>
            </a:pr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>
              <a:cxnSpLocks/>
              <a:stCxn id="9" idx="5"/>
            </p:cNvCxnSpPr>
            <p:nvPr/>
          </p:nvCxnSpPr>
          <p:spPr>
            <a:xfrm>
              <a:off x="9373278" y="451012"/>
              <a:ext cx="90762" cy="90762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017" y="344920"/>
            <a:ext cx="322114" cy="3221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31320" y="1450734"/>
            <a:ext cx="50265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i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한국드라마 </a:t>
            </a:r>
            <a:r>
              <a:rPr lang="ko-KR" altLang="en-US" sz="3600" i="1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인기작</a:t>
            </a:r>
            <a:endParaRPr lang="en-US" altLang="ko-KR" sz="3600" i="1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en-US" altLang="ko-KR" sz="1200" b="1" dirty="0">
                <a:solidFill>
                  <a:srgbClr val="00B05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31.54S</a:t>
            </a:r>
            <a:r>
              <a:rPr lang="ko-KR" altLang="en-US" sz="1200" b="1" dirty="0">
                <a:solidFill>
                  <a:srgbClr val="00B05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  </a:t>
            </a:r>
            <a:r>
              <a:rPr lang="en-US" altLang="ko-KR" sz="1200" b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IMDB   </a:t>
            </a:r>
            <a:r>
              <a:rPr lang="ko-KR" altLang="en-US" sz="1200" b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투표자수</a:t>
            </a:r>
            <a:r>
              <a:rPr lang="en-US" altLang="ko-KR" sz="1200" b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&gt;10000</a:t>
            </a:r>
          </a:p>
          <a:p>
            <a:endParaRPr lang="en-US" altLang="ko-KR" sz="10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넷플릭스에</a:t>
            </a:r>
            <a:r>
              <a:rPr lang="ko-KR" altLang="en-US" sz="20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있는 </a:t>
            </a:r>
            <a:r>
              <a:rPr lang="ko-KR" altLang="en-US" sz="2000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한국드라마중</a:t>
            </a:r>
            <a:r>
              <a:rPr lang="ko-KR" altLang="en-US" sz="20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가장 인기가 좋은 작품 </a:t>
            </a:r>
            <a:r>
              <a:rPr lang="en-US" altLang="ko-KR" sz="20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5</a:t>
            </a:r>
            <a:r>
              <a:rPr lang="ko-KR" altLang="en-US" sz="20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개 검색</a:t>
            </a:r>
            <a:endParaRPr lang="en-US" altLang="ko-KR" sz="20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20" name="이등변 삼각형 19"/>
          <p:cNvSpPr/>
          <p:nvPr/>
        </p:nvSpPr>
        <p:spPr>
          <a:xfrm rot="5400000">
            <a:off x="784939" y="6059634"/>
            <a:ext cx="173257" cy="1493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6248" y="5965037"/>
            <a:ext cx="66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재생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01909" y="5965037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내가 </a:t>
            </a:r>
            <a:r>
              <a:rPr lang="ko-KR" altLang="en-US" sz="1600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찜한</a:t>
            </a:r>
            <a:r>
              <a:rPr lang="ko-KR" altLang="en-US" sz="16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콘텐츠</a:t>
            </a:r>
            <a:endParaRPr lang="ko-KR" altLang="en-US" sz="16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4E2E69B-6AC8-45CE-9EE2-E8CC1259E35E}"/>
              </a:ext>
            </a:extLst>
          </p:cNvPr>
          <p:cNvGrpSpPr/>
          <p:nvPr/>
        </p:nvGrpSpPr>
        <p:grpSpPr>
          <a:xfrm>
            <a:off x="11564920" y="343913"/>
            <a:ext cx="322114" cy="316149"/>
            <a:chOff x="5210644" y="1605591"/>
            <a:chExt cx="1612601" cy="158273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A376C1A-4F7C-4591-AC6B-4368E1A34130}"/>
                </a:ext>
              </a:extLst>
            </p:cNvPr>
            <p:cNvSpPr/>
            <p:nvPr/>
          </p:nvSpPr>
          <p:spPr>
            <a:xfrm>
              <a:off x="5210644" y="1605591"/>
              <a:ext cx="1612601" cy="158273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9A0F3A7-E1C9-4341-B2A6-14C4A72C5C50}"/>
                </a:ext>
              </a:extLst>
            </p:cNvPr>
            <p:cNvSpPr/>
            <p:nvPr/>
          </p:nvSpPr>
          <p:spPr>
            <a:xfrm>
              <a:off x="5546872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E678D6F-1782-4562-B0B2-4F35D7A9F317}"/>
                </a:ext>
              </a:extLst>
            </p:cNvPr>
            <p:cNvSpPr/>
            <p:nvPr/>
          </p:nvSpPr>
          <p:spPr>
            <a:xfrm>
              <a:off x="6338054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원호 39">
              <a:extLst>
                <a:ext uri="{FF2B5EF4-FFF2-40B4-BE49-F238E27FC236}">
                  <a16:creationId xmlns:a16="http://schemas.microsoft.com/office/drawing/2014/main" id="{589EA37C-F4F1-4E04-A6CD-36B0074E58D7}"/>
                </a:ext>
              </a:extLst>
            </p:cNvPr>
            <p:cNvSpPr/>
            <p:nvPr/>
          </p:nvSpPr>
          <p:spPr>
            <a:xfrm rot="7666223">
              <a:off x="5710953" y="1636939"/>
              <a:ext cx="759125" cy="1004177"/>
            </a:xfrm>
            <a:prstGeom prst="arc">
              <a:avLst/>
            </a:prstGeom>
            <a:ln w="28575" cap="rnd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더하기 기호 14">
            <a:extLst>
              <a:ext uri="{FF2B5EF4-FFF2-40B4-BE49-F238E27FC236}">
                <a16:creationId xmlns:a16="http://schemas.microsoft.com/office/drawing/2014/main" id="{15527D18-BC52-468B-B16A-A7973540BD90}"/>
              </a:ext>
            </a:extLst>
          </p:cNvPr>
          <p:cNvSpPr/>
          <p:nvPr/>
        </p:nvSpPr>
        <p:spPr>
          <a:xfrm>
            <a:off x="2175685" y="6034084"/>
            <a:ext cx="234164" cy="234164"/>
          </a:xfrm>
          <a:prstGeom prst="mathPlus">
            <a:avLst>
              <a:gd name="adj1" fmla="val 7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4" y="243237"/>
            <a:ext cx="1422763" cy="6267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59400" y="1492842"/>
            <a:ext cx="6731000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hive&gt; select title, </a:t>
            </a:r>
            <a:r>
              <a:rPr lang="en-US" altLang="ko-KR" dirty="0" err="1"/>
              <a:t>imdb_score</a:t>
            </a:r>
            <a:r>
              <a:rPr lang="en-US" altLang="ko-KR" dirty="0"/>
              <a:t>                                                       </a:t>
            </a:r>
            <a:endParaRPr lang="ko-KR" altLang="ko-KR" dirty="0"/>
          </a:p>
          <a:p>
            <a:r>
              <a:rPr lang="en-US" altLang="ko-KR" dirty="0"/>
              <a:t>    &gt; from Netflix                                                                   </a:t>
            </a:r>
            <a:endParaRPr lang="ko-KR" altLang="ko-KR" dirty="0"/>
          </a:p>
          <a:p>
            <a:r>
              <a:rPr lang="en-US" altLang="ko-KR" dirty="0"/>
              <a:t>    &gt; where tags LIKE '%Korea%' and </a:t>
            </a:r>
            <a:r>
              <a:rPr lang="en-US" altLang="ko-KR" dirty="0" err="1"/>
              <a:t>series_or_movie</a:t>
            </a:r>
            <a:r>
              <a:rPr lang="en-US" altLang="ko-KR" dirty="0"/>
              <a:t> = 'Series' and </a:t>
            </a:r>
            <a:r>
              <a:rPr lang="en-US" altLang="ko-KR" dirty="0" err="1"/>
              <a:t>IMDb_Votes</a:t>
            </a:r>
            <a:r>
              <a:rPr lang="en-US" altLang="ko-KR" dirty="0"/>
              <a:t> &gt; 10000</a:t>
            </a:r>
            <a:endParaRPr lang="ko-KR" altLang="ko-KR" dirty="0"/>
          </a:p>
          <a:p>
            <a:r>
              <a:rPr lang="en-US" altLang="ko-KR" dirty="0"/>
              <a:t>    &gt; order by </a:t>
            </a:r>
            <a:r>
              <a:rPr lang="en-US" altLang="ko-KR" dirty="0" err="1"/>
              <a:t>imdb_score</a:t>
            </a:r>
            <a:r>
              <a:rPr lang="en-US" altLang="ko-KR" dirty="0"/>
              <a:t> </a:t>
            </a:r>
            <a:r>
              <a:rPr lang="en-US" altLang="ko-KR" dirty="0" err="1"/>
              <a:t>desc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OK</a:t>
            </a:r>
            <a:endParaRPr lang="ko-KR" altLang="ko-KR" dirty="0"/>
          </a:p>
          <a:p>
            <a:r>
              <a:rPr lang="en-US" altLang="ko-KR" dirty="0"/>
              <a:t>Crash Landing on You	8.7</a:t>
            </a:r>
            <a:endParaRPr lang="ko-KR" altLang="ko-KR" dirty="0"/>
          </a:p>
          <a:p>
            <a:r>
              <a:rPr lang="en-US" altLang="ko-KR" dirty="0"/>
              <a:t>Guardian: The Lonely and Great God	8.6</a:t>
            </a:r>
            <a:endParaRPr lang="ko-KR" altLang="ko-KR" dirty="0"/>
          </a:p>
          <a:p>
            <a:r>
              <a:rPr lang="en-US" altLang="ko-KR" dirty="0"/>
              <a:t>Squid game	8.2</a:t>
            </a:r>
            <a:endParaRPr lang="ko-KR" altLang="ko-KR" dirty="0"/>
          </a:p>
          <a:p>
            <a:r>
              <a:rPr lang="en-US" altLang="ko-KR" dirty="0"/>
              <a:t>Angels Last Mission: Love	7.9</a:t>
            </a:r>
            <a:endParaRPr lang="ko-KR" altLang="ko-KR" dirty="0"/>
          </a:p>
          <a:p>
            <a:r>
              <a:rPr lang="en-US" altLang="ko-KR" dirty="0"/>
              <a:t>Black	6.2</a:t>
            </a:r>
            <a:endParaRPr lang="ko-KR" altLang="ko-KR" dirty="0"/>
          </a:p>
          <a:p>
            <a:r>
              <a:rPr lang="en-US" altLang="ko-KR" dirty="0"/>
              <a:t>Time taken: 31.53 seconds</a:t>
            </a:r>
            <a:endParaRPr lang="ko-KR" altLang="ko-KR" dirty="0"/>
          </a:p>
          <a:p>
            <a:endParaRPr lang="ko-KR" altLang="ko-KR" dirty="0">
              <a:solidFill>
                <a:schemeClr val="bg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071400" y="282005"/>
            <a:ext cx="4126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</a:rPr>
              <a:t>넷플릭스</a:t>
            </a:r>
            <a:r>
              <a:rPr lang="ko-KR" altLang="en-US" sz="2800" b="1" dirty="0">
                <a:solidFill>
                  <a:schemeClr val="bg1"/>
                </a:solidFill>
              </a:rPr>
              <a:t> 작품분석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0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52B9A76-C263-4999-A021-83FC23C1D6BD}"/>
              </a:ext>
            </a:extLst>
          </p:cNvPr>
          <p:cNvGrpSpPr/>
          <p:nvPr/>
        </p:nvGrpSpPr>
        <p:grpSpPr>
          <a:xfrm>
            <a:off x="0" y="0"/>
            <a:ext cx="12192000" cy="946150"/>
            <a:chOff x="0" y="0"/>
            <a:chExt cx="12192000" cy="9461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E50A5D-0638-4F63-9BE4-EA239F8BC011}"/>
                </a:ext>
              </a:extLst>
            </p:cNvPr>
            <p:cNvSpPr/>
            <p:nvPr/>
          </p:nvSpPr>
          <p:spPr>
            <a:xfrm>
              <a:off x="0" y="0"/>
              <a:ext cx="12192000" cy="9461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E3D4EA49-0AAD-45ED-9172-45BACBFB6342}"/>
                </a:ext>
              </a:extLst>
            </p:cNvPr>
            <p:cNvGrpSpPr/>
            <p:nvPr/>
          </p:nvGrpSpPr>
          <p:grpSpPr>
            <a:xfrm>
              <a:off x="10709865" y="394025"/>
              <a:ext cx="253364" cy="253364"/>
              <a:chOff x="9210676" y="288410"/>
              <a:chExt cx="253364" cy="253364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DB71DCAC-DB68-46D4-86E8-308A37607232}"/>
                  </a:ext>
                </a:extLst>
              </p:cNvPr>
              <p:cNvSpPr/>
              <p:nvPr/>
            </p:nvSpPr>
            <p:spPr>
              <a:xfrm>
                <a:off x="9210676" y="288410"/>
                <a:ext cx="190500" cy="190500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54470F98-BE6B-4703-AF45-3A4D0741D622}"/>
                  </a:ext>
                </a:extLst>
              </p:cNvPr>
              <p:cNvCxnSpPr>
                <a:cxnSpLocks/>
                <a:stCxn id="52" idx="5"/>
              </p:cNvCxnSpPr>
              <p:nvPr/>
            </p:nvCxnSpPr>
            <p:spPr>
              <a:xfrm>
                <a:off x="9373278" y="451012"/>
                <a:ext cx="90762" cy="90762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5504803-1167-4748-8C30-24E990DBA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03017" y="344920"/>
              <a:ext cx="322114" cy="322114"/>
            </a:xfrm>
            <a:prstGeom prst="rect">
              <a:avLst/>
            </a:prstGeom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B0239C5-9CC2-420F-B449-8E5AB631CB3C}"/>
                </a:ext>
              </a:extLst>
            </p:cNvPr>
            <p:cNvGrpSpPr/>
            <p:nvPr/>
          </p:nvGrpSpPr>
          <p:grpSpPr>
            <a:xfrm>
              <a:off x="11564920" y="343913"/>
              <a:ext cx="322114" cy="316149"/>
              <a:chOff x="5210644" y="1605591"/>
              <a:chExt cx="1612601" cy="1582739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975D14C6-1E84-4E1F-8099-A7B37C09A248}"/>
                  </a:ext>
                </a:extLst>
              </p:cNvPr>
              <p:cNvSpPr/>
              <p:nvPr/>
            </p:nvSpPr>
            <p:spPr>
              <a:xfrm>
                <a:off x="5210644" y="1605591"/>
                <a:ext cx="1612601" cy="158273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3BA755D9-34BF-45C4-B4B0-8D0D5CC1CDD2}"/>
                  </a:ext>
                </a:extLst>
              </p:cNvPr>
              <p:cNvSpPr/>
              <p:nvPr/>
            </p:nvSpPr>
            <p:spPr>
              <a:xfrm>
                <a:off x="5546872" y="2057076"/>
                <a:ext cx="163902" cy="1639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59368ED3-D0D7-410F-9D31-74DCA8345446}"/>
                  </a:ext>
                </a:extLst>
              </p:cNvPr>
              <p:cNvSpPr/>
              <p:nvPr/>
            </p:nvSpPr>
            <p:spPr>
              <a:xfrm>
                <a:off x="6338054" y="2057076"/>
                <a:ext cx="163902" cy="1639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원호 58">
                <a:extLst>
                  <a:ext uri="{FF2B5EF4-FFF2-40B4-BE49-F238E27FC236}">
                    <a16:creationId xmlns:a16="http://schemas.microsoft.com/office/drawing/2014/main" id="{6AE56B16-502B-4C2C-A476-62400D2A52EE}"/>
                  </a:ext>
                </a:extLst>
              </p:cNvPr>
              <p:cNvSpPr/>
              <p:nvPr/>
            </p:nvSpPr>
            <p:spPr>
              <a:xfrm rot="7666223">
                <a:off x="5710953" y="1636939"/>
                <a:ext cx="759125" cy="1004177"/>
              </a:xfrm>
              <a:prstGeom prst="arc">
                <a:avLst/>
              </a:prstGeom>
              <a:ln w="28575" cap="rnd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2C5B1EE1-0482-4074-A84C-3C569F6E85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49" b="89912" l="8971" r="89974">
                        <a14:foregroundMark x1="41425" y1="39035" x2="41425" y2="39035"/>
                        <a14:foregroundMark x1="50923" y1="40351" x2="50923" y2="40351"/>
                        <a14:foregroundMark x1="63061" y1="37719" x2="63061" y2="37719"/>
                        <a14:foregroundMark x1="75198" y1="37719" x2="75198" y2="37719"/>
                        <a14:foregroundMark x1="85752" y1="45614" x2="85752" y2="45614"/>
                        <a14:foregroundMark x1="8971" y1="45614" x2="8971" y2="456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0"/>
            <a:ext cx="1574050" cy="946150"/>
          </a:xfrm>
          <a:prstGeom prst="rect">
            <a:avLst/>
          </a:prstGeom>
        </p:spPr>
      </p:pic>
      <p:pic>
        <p:nvPicPr>
          <p:cNvPr id="2050" name="Picture 2" descr="MV5BMzRiZWUyN2YtNDI4YS00NTg2LTg0OTgtMGI2ZjU4ODQ4Yjk3XkEyXkFqcGdeQXVyNTI5NjIyMw@@._V1_SX300.jpg (300×429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79" y="1722780"/>
            <a:ext cx="2383200" cy="34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V5BZTg0YmQxZTgtMzgwYi00N2NhLTlkMWYtOWYwNDA1YjkxMmViL2ltYWdlL2ltYWdlXkEyXkFqcGdeQXVyMzE4MDkyNTA@._V1_SX300.jpg (300×433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29" y="1722780"/>
            <a:ext cx="2365086" cy="341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quid Game Fon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5" y="1721666"/>
            <a:ext cx="2291414" cy="33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ngel&amp;#39;s Last Mission: Love - Wikipedi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678" y="1735554"/>
            <a:ext cx="2260442" cy="339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블랙(OCN) - 나무위키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120" y="1725446"/>
            <a:ext cx="2291932" cy="340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2071400" y="282005"/>
            <a:ext cx="4126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</a:rPr>
              <a:t>넷플릭스</a:t>
            </a:r>
            <a:r>
              <a:rPr lang="ko-KR" altLang="en-US" sz="2800" b="1" dirty="0">
                <a:solidFill>
                  <a:schemeClr val="bg1"/>
                </a:solidFill>
              </a:rPr>
              <a:t> 작품분석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091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0EDE769-A723-43BF-87F2-ED5E59FB856B}"/>
              </a:ext>
            </a:extLst>
          </p:cNvPr>
          <p:cNvSpPr/>
          <p:nvPr/>
        </p:nvSpPr>
        <p:spPr>
          <a:xfrm>
            <a:off x="1989896" y="5899783"/>
            <a:ext cx="2298195" cy="491584"/>
          </a:xfrm>
          <a:prstGeom prst="roundRect">
            <a:avLst>
              <a:gd name="adj" fmla="val 9401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2359896-4E83-4F11-82A7-6419F95CDD37}"/>
              </a:ext>
            </a:extLst>
          </p:cNvPr>
          <p:cNvSpPr/>
          <p:nvPr/>
        </p:nvSpPr>
        <p:spPr>
          <a:xfrm>
            <a:off x="510663" y="5888522"/>
            <a:ext cx="1166608" cy="491584"/>
          </a:xfrm>
          <a:prstGeom prst="roundRect">
            <a:avLst>
              <a:gd name="adj" fmla="val 94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0709865" y="394025"/>
            <a:ext cx="253364" cy="253364"/>
            <a:chOff x="9210676" y="288410"/>
            <a:chExt cx="253364" cy="253364"/>
          </a:xfrm>
        </p:grpSpPr>
        <p:sp>
          <p:nvSpPr>
            <p:cNvPr id="9" name="타원 8"/>
            <p:cNvSpPr/>
            <p:nvPr/>
          </p:nvSpPr>
          <p:spPr>
            <a:xfrm>
              <a:off x="9210676" y="288410"/>
              <a:ext cx="190500" cy="190500"/>
            </a:xfrm>
            <a:prstGeom prst="ellipse">
              <a:avLst/>
            </a:pr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>
              <a:cxnSpLocks/>
              <a:stCxn id="9" idx="5"/>
            </p:cNvCxnSpPr>
            <p:nvPr/>
          </p:nvCxnSpPr>
          <p:spPr>
            <a:xfrm>
              <a:off x="9373278" y="451012"/>
              <a:ext cx="90762" cy="90762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017" y="344920"/>
            <a:ext cx="322114" cy="3221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9154" y="1452771"/>
            <a:ext cx="50265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i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top100 </a:t>
            </a:r>
            <a:r>
              <a:rPr lang="ko-KR" altLang="en-US" sz="3600" i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드라마 장르</a:t>
            </a:r>
            <a:endParaRPr lang="en-US" altLang="ko-KR" sz="3600" i="1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en-US" altLang="ko-KR" sz="1200" b="1" dirty="0">
                <a:solidFill>
                  <a:srgbClr val="00B05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31.54S</a:t>
            </a:r>
            <a:r>
              <a:rPr lang="ko-KR" altLang="en-US" sz="1200" b="1" dirty="0">
                <a:solidFill>
                  <a:srgbClr val="00B05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  </a:t>
            </a:r>
            <a:r>
              <a:rPr lang="en-US" altLang="ko-KR" sz="1200" b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IMDB   </a:t>
            </a:r>
            <a:r>
              <a:rPr lang="ko-KR" altLang="en-US" sz="1200" b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투표자수</a:t>
            </a:r>
            <a:r>
              <a:rPr lang="en-US" altLang="ko-KR" sz="1200" b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&gt;50000</a:t>
            </a:r>
          </a:p>
          <a:p>
            <a:endParaRPr lang="en-US" altLang="ko-KR" sz="10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넷플릭스의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가장 인기가 좋은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100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개의 드라마의 장르에 대해 검색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20" name="이등변 삼각형 19"/>
          <p:cNvSpPr/>
          <p:nvPr/>
        </p:nvSpPr>
        <p:spPr>
          <a:xfrm rot="5400000">
            <a:off x="784939" y="6059634"/>
            <a:ext cx="173257" cy="1493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6248" y="5965037"/>
            <a:ext cx="66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재생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01909" y="5965037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내가 </a:t>
            </a:r>
            <a:r>
              <a:rPr lang="ko-KR" altLang="en-US" sz="1600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찜한</a:t>
            </a:r>
            <a:r>
              <a:rPr lang="ko-KR" altLang="en-US" sz="16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콘텐츠</a:t>
            </a:r>
            <a:endParaRPr lang="ko-KR" altLang="en-US" sz="16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4E2E69B-6AC8-45CE-9EE2-E8CC1259E35E}"/>
              </a:ext>
            </a:extLst>
          </p:cNvPr>
          <p:cNvGrpSpPr/>
          <p:nvPr/>
        </p:nvGrpSpPr>
        <p:grpSpPr>
          <a:xfrm>
            <a:off x="11564920" y="343913"/>
            <a:ext cx="322114" cy="316149"/>
            <a:chOff x="5210644" y="1605591"/>
            <a:chExt cx="1612601" cy="158273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A376C1A-4F7C-4591-AC6B-4368E1A34130}"/>
                </a:ext>
              </a:extLst>
            </p:cNvPr>
            <p:cNvSpPr/>
            <p:nvPr/>
          </p:nvSpPr>
          <p:spPr>
            <a:xfrm>
              <a:off x="5210644" y="1605591"/>
              <a:ext cx="1612601" cy="158273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9A0F3A7-E1C9-4341-B2A6-14C4A72C5C50}"/>
                </a:ext>
              </a:extLst>
            </p:cNvPr>
            <p:cNvSpPr/>
            <p:nvPr/>
          </p:nvSpPr>
          <p:spPr>
            <a:xfrm>
              <a:off x="5546872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E678D6F-1782-4562-B0B2-4F35D7A9F317}"/>
                </a:ext>
              </a:extLst>
            </p:cNvPr>
            <p:cNvSpPr/>
            <p:nvPr/>
          </p:nvSpPr>
          <p:spPr>
            <a:xfrm>
              <a:off x="6338054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원호 39">
              <a:extLst>
                <a:ext uri="{FF2B5EF4-FFF2-40B4-BE49-F238E27FC236}">
                  <a16:creationId xmlns:a16="http://schemas.microsoft.com/office/drawing/2014/main" id="{589EA37C-F4F1-4E04-A6CD-36B0074E58D7}"/>
                </a:ext>
              </a:extLst>
            </p:cNvPr>
            <p:cNvSpPr/>
            <p:nvPr/>
          </p:nvSpPr>
          <p:spPr>
            <a:xfrm rot="7666223">
              <a:off x="5710953" y="1636939"/>
              <a:ext cx="759125" cy="1004177"/>
            </a:xfrm>
            <a:prstGeom prst="arc">
              <a:avLst/>
            </a:prstGeom>
            <a:ln w="28575" cap="rnd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더하기 기호 14">
            <a:extLst>
              <a:ext uri="{FF2B5EF4-FFF2-40B4-BE49-F238E27FC236}">
                <a16:creationId xmlns:a16="http://schemas.microsoft.com/office/drawing/2014/main" id="{15527D18-BC52-468B-B16A-A7973540BD90}"/>
              </a:ext>
            </a:extLst>
          </p:cNvPr>
          <p:cNvSpPr/>
          <p:nvPr/>
        </p:nvSpPr>
        <p:spPr>
          <a:xfrm>
            <a:off x="2175685" y="6034084"/>
            <a:ext cx="234164" cy="234164"/>
          </a:xfrm>
          <a:prstGeom prst="mathPlus">
            <a:avLst>
              <a:gd name="adj1" fmla="val 7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4" y="243237"/>
            <a:ext cx="1422763" cy="6267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18200" y="2185339"/>
            <a:ext cx="5888287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INSERT OVERWRITE DIRECTORY'/user/hive/out4'                </a:t>
            </a:r>
          </a:p>
          <a:p>
            <a:r>
              <a:rPr lang="en-US" altLang="ko-KR" dirty="0"/>
              <a:t>    &gt; select </a:t>
            </a:r>
            <a:r>
              <a:rPr lang="en-US" altLang="ko-KR" dirty="0" err="1"/>
              <a:t>genre,imdb_score</a:t>
            </a:r>
            <a:r>
              <a:rPr lang="en-US" altLang="ko-KR" dirty="0"/>
              <a:t>                             </a:t>
            </a:r>
          </a:p>
          <a:p>
            <a:r>
              <a:rPr lang="en-US" altLang="ko-KR" dirty="0"/>
              <a:t>    &gt; </a:t>
            </a:r>
            <a:r>
              <a:rPr lang="en-US" altLang="ko-KR"/>
              <a:t>from Netflix                                               </a:t>
            </a:r>
            <a:endParaRPr lang="en-US" altLang="ko-KR" dirty="0"/>
          </a:p>
          <a:p>
            <a:r>
              <a:rPr lang="en-US" altLang="ko-KR" dirty="0"/>
              <a:t>    &gt; where </a:t>
            </a:r>
            <a:r>
              <a:rPr lang="en-US" altLang="ko-KR" dirty="0" err="1"/>
              <a:t>series_or_movie</a:t>
            </a:r>
            <a:r>
              <a:rPr lang="en-US" altLang="ko-KR" dirty="0"/>
              <a:t> </a:t>
            </a:r>
            <a:r>
              <a:rPr lang="en-US" altLang="ko-KR"/>
              <a:t>= ‘Series’ </a:t>
            </a:r>
            <a:r>
              <a:rPr lang="en-US" altLang="ko-KR" dirty="0"/>
              <a:t>and </a:t>
            </a:r>
            <a:r>
              <a:rPr lang="en-US" altLang="ko-KR" dirty="0" err="1"/>
              <a:t>imdb_votes</a:t>
            </a:r>
            <a:r>
              <a:rPr lang="en-US" altLang="ko-KR" dirty="0"/>
              <a:t> &gt; 50000    </a:t>
            </a:r>
          </a:p>
          <a:p>
            <a:r>
              <a:rPr lang="en-US" altLang="ko-KR" dirty="0"/>
              <a:t>    &gt; order by </a:t>
            </a:r>
            <a:r>
              <a:rPr lang="en-US" altLang="ko-KR" dirty="0" err="1"/>
              <a:t>imdb_score</a:t>
            </a:r>
            <a:r>
              <a:rPr lang="en-US" altLang="ko-KR" dirty="0"/>
              <a:t> </a:t>
            </a:r>
            <a:r>
              <a:rPr lang="en-US" altLang="ko-KR" dirty="0" err="1"/>
              <a:t>desc</a:t>
            </a:r>
            <a:r>
              <a:rPr lang="en-US" altLang="ko-KR" dirty="0"/>
              <a:t>                                   </a:t>
            </a:r>
          </a:p>
          <a:p>
            <a:r>
              <a:rPr lang="en-US" altLang="ko-KR" dirty="0"/>
              <a:t>    &gt; limit 100;</a:t>
            </a:r>
          </a:p>
          <a:p>
            <a:endParaRPr lang="en-US" altLang="ko-KR" dirty="0"/>
          </a:p>
          <a:p>
            <a:r>
              <a:rPr lang="en-US" altLang="ko-KR" dirty="0"/>
              <a:t>Hadoop</a:t>
            </a:r>
            <a:r>
              <a:rPr lang="ko-KR" altLang="en-US" dirty="0"/>
              <a:t> </a:t>
            </a:r>
            <a:r>
              <a:rPr lang="en-US" altLang="ko-KR" dirty="0"/>
              <a:t>fs</a:t>
            </a:r>
            <a:r>
              <a:rPr lang="ko-KR" altLang="en-US" dirty="0"/>
              <a:t> </a:t>
            </a:r>
            <a:r>
              <a:rPr lang="en-US" altLang="ko-KR" dirty="0"/>
              <a:t>–cat</a:t>
            </a:r>
            <a:r>
              <a:rPr lang="ko-KR" altLang="en-US" dirty="0"/>
              <a:t> </a:t>
            </a:r>
            <a:r>
              <a:rPr lang="en-US" altLang="ko-KR" dirty="0"/>
              <a:t>/user/hive/out3/*&gt;&gt;/</a:t>
            </a:r>
            <a:r>
              <a:rPr lang="en-US" altLang="ko-KR" dirty="0" err="1"/>
              <a:t>mnt</a:t>
            </a:r>
            <a:r>
              <a:rPr lang="en-US" altLang="ko-KR" dirty="0"/>
              <a:t>/</a:t>
            </a:r>
            <a:r>
              <a:rPr lang="en-US" altLang="ko-KR" dirty="0" err="1"/>
              <a:t>hgfs</a:t>
            </a:r>
            <a:r>
              <a:rPr lang="en-US" altLang="ko-KR" dirty="0"/>
              <a:t>/Temp/out3.txt</a:t>
            </a:r>
            <a:endParaRPr lang="ko-KR" altLang="en-US" dirty="0"/>
          </a:p>
          <a:p>
            <a:endParaRPr lang="ko-KR" altLang="ko-KR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071400" y="282005"/>
            <a:ext cx="4126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</a:rPr>
              <a:t>넷플릭스</a:t>
            </a:r>
            <a:r>
              <a:rPr lang="ko-KR" altLang="en-US" sz="2800" b="1" dirty="0">
                <a:solidFill>
                  <a:schemeClr val="bg1"/>
                </a:solidFill>
              </a:rPr>
              <a:t> 작품분석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11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bg1">
                <a:lumMod val="85000"/>
              </a:schemeClr>
            </a:gs>
          </a:gsLst>
          <a:lin ang="14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0709865" y="394025"/>
            <a:ext cx="253364" cy="253364"/>
            <a:chOff x="9210676" y="288410"/>
            <a:chExt cx="253364" cy="253364"/>
          </a:xfrm>
        </p:grpSpPr>
        <p:sp>
          <p:nvSpPr>
            <p:cNvPr id="9" name="타원 8"/>
            <p:cNvSpPr/>
            <p:nvPr/>
          </p:nvSpPr>
          <p:spPr>
            <a:xfrm>
              <a:off x="9210676" y="288410"/>
              <a:ext cx="190500" cy="190500"/>
            </a:xfrm>
            <a:prstGeom prst="ellipse">
              <a:avLst/>
            </a:pr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>
              <a:cxnSpLocks/>
              <a:stCxn id="9" idx="5"/>
            </p:cNvCxnSpPr>
            <p:nvPr/>
          </p:nvCxnSpPr>
          <p:spPr>
            <a:xfrm>
              <a:off x="9373278" y="451012"/>
              <a:ext cx="90762" cy="90762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017" y="344920"/>
            <a:ext cx="322114" cy="32211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D4E2E69B-6AC8-45CE-9EE2-E8CC1259E35E}"/>
              </a:ext>
            </a:extLst>
          </p:cNvPr>
          <p:cNvGrpSpPr/>
          <p:nvPr/>
        </p:nvGrpSpPr>
        <p:grpSpPr>
          <a:xfrm>
            <a:off x="11564920" y="343913"/>
            <a:ext cx="322114" cy="316149"/>
            <a:chOff x="5210644" y="1605591"/>
            <a:chExt cx="1612601" cy="158273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A376C1A-4F7C-4591-AC6B-4368E1A34130}"/>
                </a:ext>
              </a:extLst>
            </p:cNvPr>
            <p:cNvSpPr/>
            <p:nvPr/>
          </p:nvSpPr>
          <p:spPr>
            <a:xfrm>
              <a:off x="5210644" y="1605591"/>
              <a:ext cx="1612601" cy="158273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9A0F3A7-E1C9-4341-B2A6-14C4A72C5C50}"/>
                </a:ext>
              </a:extLst>
            </p:cNvPr>
            <p:cNvSpPr/>
            <p:nvPr/>
          </p:nvSpPr>
          <p:spPr>
            <a:xfrm>
              <a:off x="5546872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E678D6F-1782-4562-B0B2-4F35D7A9F317}"/>
                </a:ext>
              </a:extLst>
            </p:cNvPr>
            <p:cNvSpPr/>
            <p:nvPr/>
          </p:nvSpPr>
          <p:spPr>
            <a:xfrm>
              <a:off x="6338054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원호 39">
              <a:extLst>
                <a:ext uri="{FF2B5EF4-FFF2-40B4-BE49-F238E27FC236}">
                  <a16:creationId xmlns:a16="http://schemas.microsoft.com/office/drawing/2014/main" id="{589EA37C-F4F1-4E04-A6CD-36B0074E58D7}"/>
                </a:ext>
              </a:extLst>
            </p:cNvPr>
            <p:cNvSpPr/>
            <p:nvPr/>
          </p:nvSpPr>
          <p:spPr>
            <a:xfrm rot="7666223">
              <a:off x="5710953" y="1636939"/>
              <a:ext cx="759125" cy="1004177"/>
            </a:xfrm>
            <a:prstGeom prst="arc">
              <a:avLst/>
            </a:prstGeom>
            <a:ln w="28575" cap="rnd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4" y="243237"/>
            <a:ext cx="1422763" cy="626780"/>
          </a:xfrm>
          <a:prstGeom prst="rect">
            <a:avLst/>
          </a:prstGeom>
        </p:spPr>
      </p:pic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00000000-0008-0000-05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9530382"/>
              </p:ext>
            </p:extLst>
          </p:nvPr>
        </p:nvGraphicFramePr>
        <p:xfrm>
          <a:off x="1901304" y="870017"/>
          <a:ext cx="8054670" cy="4705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832099" y="5657671"/>
            <a:ext cx="7522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흥행 </a:t>
            </a:r>
            <a:r>
              <a:rPr lang="en-US" altLang="ko-KR" dirty="0"/>
              <a:t>5</a:t>
            </a:r>
            <a:r>
              <a:rPr lang="ko-KR" altLang="en-US" dirty="0"/>
              <a:t>요소 </a:t>
            </a:r>
            <a:r>
              <a:rPr lang="en-US" altLang="ko-KR" dirty="0"/>
              <a:t>: </a:t>
            </a:r>
            <a:r>
              <a:rPr lang="ko-KR" altLang="en-US" dirty="0"/>
              <a:t>드라마</a:t>
            </a:r>
            <a:r>
              <a:rPr lang="en-US" altLang="ko-KR" dirty="0"/>
              <a:t>, </a:t>
            </a:r>
            <a:r>
              <a:rPr lang="ko-KR" altLang="en-US" dirty="0"/>
              <a:t>범죄</a:t>
            </a:r>
            <a:r>
              <a:rPr lang="en-US" altLang="ko-KR" dirty="0"/>
              <a:t>, </a:t>
            </a:r>
            <a:r>
              <a:rPr lang="ko-KR" altLang="en-US" dirty="0"/>
              <a:t>스릴러</a:t>
            </a:r>
            <a:r>
              <a:rPr lang="en-US" altLang="ko-KR" dirty="0"/>
              <a:t>, </a:t>
            </a:r>
            <a:r>
              <a:rPr lang="ko-KR" altLang="en-US" dirty="0"/>
              <a:t>코미디</a:t>
            </a:r>
            <a:r>
              <a:rPr lang="en-US" altLang="ko-KR" dirty="0"/>
              <a:t>, </a:t>
            </a:r>
            <a:r>
              <a:rPr lang="ko-KR" altLang="en-US" dirty="0"/>
              <a:t>액션</a:t>
            </a:r>
            <a:endParaRPr lang="en-US" altLang="ko-KR" dirty="0"/>
          </a:p>
          <a:p>
            <a:r>
              <a:rPr lang="ko-KR" altLang="en-US" dirty="0"/>
              <a:t>드라마 요소는 대부분 작품이 지닌 장르임</a:t>
            </a:r>
            <a:endParaRPr lang="en-US" altLang="ko-KR" dirty="0"/>
          </a:p>
          <a:p>
            <a:r>
              <a:rPr lang="ko-KR" altLang="en-US" dirty="0"/>
              <a:t>차별화를 두면서 흥행도 같이 찾을 수 있는 요인은 스릴러와 범죄</a:t>
            </a:r>
            <a:r>
              <a:rPr lang="en-US" altLang="ko-KR" dirty="0"/>
              <a:t>,</a:t>
            </a:r>
            <a:r>
              <a:rPr lang="ko-KR" altLang="en-US" dirty="0"/>
              <a:t>코미디</a:t>
            </a:r>
            <a:r>
              <a:rPr lang="en-US" altLang="ko-KR" dirty="0"/>
              <a:t>,</a:t>
            </a:r>
            <a:r>
              <a:rPr lang="ko-KR" altLang="en-US" dirty="0"/>
              <a:t>액션으로 볼 수 있다</a:t>
            </a:r>
            <a:r>
              <a:rPr lang="en-US" altLang="ko-KR" dirty="0"/>
              <a:t>. 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26456" y="322915"/>
            <a:ext cx="4126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/>
              <a:t>넷플릭스</a:t>
            </a:r>
            <a:r>
              <a:rPr lang="ko-KR" altLang="en-US" sz="2800" b="1" dirty="0"/>
              <a:t> 작품분석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15631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0EDE769-A723-43BF-87F2-ED5E59FB856B}"/>
              </a:ext>
            </a:extLst>
          </p:cNvPr>
          <p:cNvSpPr/>
          <p:nvPr/>
        </p:nvSpPr>
        <p:spPr>
          <a:xfrm>
            <a:off x="1989896" y="5899783"/>
            <a:ext cx="2298195" cy="491584"/>
          </a:xfrm>
          <a:prstGeom prst="roundRect">
            <a:avLst>
              <a:gd name="adj" fmla="val 9401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2359896-4E83-4F11-82A7-6419F95CDD37}"/>
              </a:ext>
            </a:extLst>
          </p:cNvPr>
          <p:cNvSpPr/>
          <p:nvPr/>
        </p:nvSpPr>
        <p:spPr>
          <a:xfrm>
            <a:off x="510663" y="5888522"/>
            <a:ext cx="1166608" cy="491584"/>
          </a:xfrm>
          <a:prstGeom prst="roundRect">
            <a:avLst>
              <a:gd name="adj" fmla="val 94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0709865" y="394025"/>
            <a:ext cx="253364" cy="253364"/>
            <a:chOff x="9210676" y="288410"/>
            <a:chExt cx="253364" cy="253364"/>
          </a:xfrm>
        </p:grpSpPr>
        <p:sp>
          <p:nvSpPr>
            <p:cNvPr id="9" name="타원 8"/>
            <p:cNvSpPr/>
            <p:nvPr/>
          </p:nvSpPr>
          <p:spPr>
            <a:xfrm>
              <a:off x="9210676" y="288410"/>
              <a:ext cx="190500" cy="190500"/>
            </a:xfrm>
            <a:prstGeom prst="ellipse">
              <a:avLst/>
            </a:pr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>
              <a:cxnSpLocks/>
              <a:stCxn id="9" idx="5"/>
            </p:cNvCxnSpPr>
            <p:nvPr/>
          </p:nvCxnSpPr>
          <p:spPr>
            <a:xfrm>
              <a:off x="9373278" y="451012"/>
              <a:ext cx="90762" cy="90762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017" y="344920"/>
            <a:ext cx="322114" cy="3221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31320" y="1450734"/>
            <a:ext cx="50265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i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시청연령별 </a:t>
            </a:r>
            <a:r>
              <a:rPr lang="ko-KR" altLang="en-US" sz="3600" i="1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작품수</a:t>
            </a:r>
            <a:endParaRPr lang="en-US" altLang="ko-KR" sz="3600" i="1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en-US" altLang="ko-KR" sz="1200" b="1" dirty="0">
                <a:solidFill>
                  <a:srgbClr val="00B05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43.431S</a:t>
            </a:r>
            <a:r>
              <a:rPr lang="ko-KR" altLang="en-US" sz="1200" b="1" dirty="0">
                <a:solidFill>
                  <a:srgbClr val="00B05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  </a:t>
            </a:r>
            <a:r>
              <a:rPr lang="en-US" altLang="ko-KR" sz="1200" b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2019   </a:t>
            </a:r>
            <a:r>
              <a:rPr lang="ko-KR" altLang="en-US" sz="1200" b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시즌 </a:t>
            </a:r>
            <a:r>
              <a:rPr lang="en-US" altLang="ko-KR" sz="1200" b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1</a:t>
            </a:r>
            <a:r>
              <a:rPr lang="ko-KR" altLang="en-US" sz="1200" b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개</a:t>
            </a:r>
            <a:endParaRPr lang="en-US" altLang="ko-KR" sz="1200" b="1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넷플릭스의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작품들의 시청연령대를 알아보는 검색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20" name="이등변 삼각형 19"/>
          <p:cNvSpPr/>
          <p:nvPr/>
        </p:nvSpPr>
        <p:spPr>
          <a:xfrm rot="5400000">
            <a:off x="784939" y="6059634"/>
            <a:ext cx="173257" cy="1493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6248" y="5965037"/>
            <a:ext cx="66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재생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01909" y="5965037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내가 </a:t>
            </a:r>
            <a:r>
              <a:rPr lang="ko-KR" altLang="en-US" sz="1600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찜한</a:t>
            </a:r>
            <a:r>
              <a:rPr lang="ko-KR" altLang="en-US" sz="16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콘텐츠</a:t>
            </a:r>
            <a:endParaRPr lang="ko-KR" altLang="en-US" sz="16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4E2E69B-6AC8-45CE-9EE2-E8CC1259E35E}"/>
              </a:ext>
            </a:extLst>
          </p:cNvPr>
          <p:cNvGrpSpPr/>
          <p:nvPr/>
        </p:nvGrpSpPr>
        <p:grpSpPr>
          <a:xfrm>
            <a:off x="11564920" y="343913"/>
            <a:ext cx="322114" cy="316149"/>
            <a:chOff x="5210644" y="1605591"/>
            <a:chExt cx="1612601" cy="158273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A376C1A-4F7C-4591-AC6B-4368E1A34130}"/>
                </a:ext>
              </a:extLst>
            </p:cNvPr>
            <p:cNvSpPr/>
            <p:nvPr/>
          </p:nvSpPr>
          <p:spPr>
            <a:xfrm>
              <a:off x="5210644" y="1605591"/>
              <a:ext cx="1612601" cy="158273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9A0F3A7-E1C9-4341-B2A6-14C4A72C5C50}"/>
                </a:ext>
              </a:extLst>
            </p:cNvPr>
            <p:cNvSpPr/>
            <p:nvPr/>
          </p:nvSpPr>
          <p:spPr>
            <a:xfrm>
              <a:off x="5546872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E678D6F-1782-4562-B0B2-4F35D7A9F317}"/>
                </a:ext>
              </a:extLst>
            </p:cNvPr>
            <p:cNvSpPr/>
            <p:nvPr/>
          </p:nvSpPr>
          <p:spPr>
            <a:xfrm>
              <a:off x="6338054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원호 39">
              <a:extLst>
                <a:ext uri="{FF2B5EF4-FFF2-40B4-BE49-F238E27FC236}">
                  <a16:creationId xmlns:a16="http://schemas.microsoft.com/office/drawing/2014/main" id="{589EA37C-F4F1-4E04-A6CD-36B0074E58D7}"/>
                </a:ext>
              </a:extLst>
            </p:cNvPr>
            <p:cNvSpPr/>
            <p:nvPr/>
          </p:nvSpPr>
          <p:spPr>
            <a:xfrm rot="7666223">
              <a:off x="5710953" y="1636939"/>
              <a:ext cx="759125" cy="1004177"/>
            </a:xfrm>
            <a:prstGeom prst="arc">
              <a:avLst/>
            </a:prstGeom>
            <a:ln w="28575" cap="rnd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더하기 기호 14">
            <a:extLst>
              <a:ext uri="{FF2B5EF4-FFF2-40B4-BE49-F238E27FC236}">
                <a16:creationId xmlns:a16="http://schemas.microsoft.com/office/drawing/2014/main" id="{15527D18-BC52-468B-B16A-A7973540BD90}"/>
              </a:ext>
            </a:extLst>
          </p:cNvPr>
          <p:cNvSpPr/>
          <p:nvPr/>
        </p:nvSpPr>
        <p:spPr>
          <a:xfrm>
            <a:off x="2175685" y="6034084"/>
            <a:ext cx="234164" cy="234164"/>
          </a:xfrm>
          <a:prstGeom prst="mathPlus">
            <a:avLst>
              <a:gd name="adj1" fmla="val 7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4" y="243237"/>
            <a:ext cx="1422763" cy="6267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57825" y="1495512"/>
            <a:ext cx="6569939" cy="452431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altLang="ko-KR" dirty="0"/>
              <a:t>hive&gt; select </a:t>
            </a:r>
            <a:r>
              <a:rPr lang="en-US" altLang="ko-KR" dirty="0" err="1"/>
              <a:t>view_rating,count</a:t>
            </a:r>
            <a:r>
              <a:rPr lang="en-US" altLang="ko-KR" dirty="0"/>
              <a:t>(title)      </a:t>
            </a:r>
            <a:endParaRPr lang="ko-KR" altLang="ko-KR" dirty="0"/>
          </a:p>
          <a:p>
            <a:r>
              <a:rPr lang="en-US" altLang="ko-KR" dirty="0"/>
              <a:t>    &gt; from </a:t>
            </a:r>
            <a:r>
              <a:rPr lang="en-US" altLang="ko-KR" dirty="0" err="1"/>
              <a:t>netflix</a:t>
            </a:r>
            <a:endParaRPr lang="ko-KR" altLang="ko-KR" dirty="0"/>
          </a:p>
          <a:p>
            <a:r>
              <a:rPr lang="en-US" altLang="ko-KR" dirty="0"/>
              <a:t>    &gt; where director !=‘’ </a:t>
            </a:r>
            <a:endParaRPr lang="ko-KR" altLang="ko-KR" dirty="0"/>
          </a:p>
          <a:p>
            <a:r>
              <a:rPr lang="en-US" altLang="ko-KR" dirty="0"/>
              <a:t>    &gt; group by </a:t>
            </a:r>
            <a:r>
              <a:rPr lang="en-US" altLang="ko-KR" dirty="0" err="1"/>
              <a:t>view_rating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OK</a:t>
            </a:r>
            <a:endParaRPr lang="ko-KR" altLang="ko-KR" dirty="0"/>
          </a:p>
          <a:p>
            <a:r>
              <a:rPr lang="en-US" altLang="ko-KR" dirty="0"/>
              <a:t>AL	1</a:t>
            </a:r>
            <a:endParaRPr lang="ko-KR" altLang="ko-KR" dirty="0"/>
          </a:p>
          <a:p>
            <a:r>
              <a:rPr lang="en-US" altLang="ko-KR" dirty="0"/>
              <a:t>Approved	15	</a:t>
            </a:r>
            <a:endParaRPr lang="ko-KR" altLang="ko-KR" dirty="0"/>
          </a:p>
          <a:p>
            <a:r>
              <a:rPr lang="en-US" altLang="ko-KR" dirty="0"/>
              <a:t>E	1</a:t>
            </a:r>
            <a:endParaRPr lang="ko-KR" altLang="ko-KR" dirty="0"/>
          </a:p>
          <a:p>
            <a:r>
              <a:rPr lang="en-US" altLang="ko-KR" dirty="0"/>
              <a:t> . . .</a:t>
            </a:r>
          </a:p>
          <a:p>
            <a:r>
              <a:rPr lang="en-US" altLang="ko-KR" dirty="0"/>
              <a:t>TV-Y7	68</a:t>
            </a:r>
            <a:endParaRPr lang="ko-KR" altLang="ko-KR" dirty="0"/>
          </a:p>
          <a:p>
            <a:r>
              <a:rPr lang="en-US" altLang="ko-KR" dirty="0"/>
              <a:t>TV-Y7-FV	22</a:t>
            </a:r>
            <a:endParaRPr lang="ko-KR" altLang="ko-KR" dirty="0"/>
          </a:p>
          <a:p>
            <a:r>
              <a:rPr lang="en-US" altLang="ko-KR" dirty="0"/>
              <a:t>Unrated	85</a:t>
            </a:r>
            <a:endParaRPr lang="ko-KR" altLang="ko-KR" dirty="0"/>
          </a:p>
          <a:p>
            <a:r>
              <a:rPr lang="en-US" altLang="ko-KR" dirty="0" err="1"/>
              <a:t>View_Rating</a:t>
            </a:r>
            <a:r>
              <a:rPr lang="en-US" altLang="ko-KR" dirty="0"/>
              <a:t>	1</a:t>
            </a:r>
            <a:endParaRPr lang="ko-KR" altLang="ko-KR" dirty="0"/>
          </a:p>
          <a:p>
            <a:r>
              <a:rPr lang="en-US" altLang="ko-KR" dirty="0"/>
              <a:t>X	3</a:t>
            </a:r>
            <a:endParaRPr lang="ko-KR" altLang="ko-KR" dirty="0"/>
          </a:p>
          <a:p>
            <a:endParaRPr lang="ko-KR" altLang="ko-KR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071400" y="282005"/>
            <a:ext cx="4126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</a:rPr>
              <a:t>넷플릭스</a:t>
            </a:r>
            <a:r>
              <a:rPr lang="ko-KR" altLang="en-US" sz="2800" b="1" dirty="0">
                <a:solidFill>
                  <a:schemeClr val="bg1"/>
                </a:solidFill>
              </a:rPr>
              <a:t> 작품분석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32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276474" y="288409"/>
            <a:ext cx="3505489" cy="371991"/>
            <a:chOff x="2276475" y="288409"/>
            <a:chExt cx="3181350" cy="371991"/>
          </a:xfrm>
        </p:grpSpPr>
        <p:sp>
          <p:nvSpPr>
            <p:cNvPr id="5" name="TextBox 4"/>
            <p:cNvSpPr txBox="1"/>
            <p:nvPr/>
          </p:nvSpPr>
          <p:spPr>
            <a:xfrm>
              <a:off x="2276475" y="288409"/>
              <a:ext cx="590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코드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24175" y="291068"/>
              <a:ext cx="92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결과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48100" y="288409"/>
              <a:ext cx="1609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분석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709865" y="394025"/>
            <a:ext cx="253364" cy="253364"/>
            <a:chOff x="9210676" y="288410"/>
            <a:chExt cx="253364" cy="253364"/>
          </a:xfrm>
        </p:grpSpPr>
        <p:sp>
          <p:nvSpPr>
            <p:cNvPr id="9" name="타원 8"/>
            <p:cNvSpPr/>
            <p:nvPr/>
          </p:nvSpPr>
          <p:spPr>
            <a:xfrm>
              <a:off x="9210676" y="288410"/>
              <a:ext cx="190500" cy="190500"/>
            </a:xfrm>
            <a:prstGeom prst="ellipse">
              <a:avLst/>
            </a:pr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>
              <a:cxnSpLocks/>
              <a:stCxn id="9" idx="5"/>
            </p:cNvCxnSpPr>
            <p:nvPr/>
          </p:nvCxnSpPr>
          <p:spPr>
            <a:xfrm>
              <a:off x="9373278" y="451012"/>
              <a:ext cx="90762" cy="90762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3017" y="344920"/>
            <a:ext cx="322114" cy="32211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D4E2E69B-6AC8-45CE-9EE2-E8CC1259E35E}"/>
              </a:ext>
            </a:extLst>
          </p:cNvPr>
          <p:cNvGrpSpPr/>
          <p:nvPr/>
        </p:nvGrpSpPr>
        <p:grpSpPr>
          <a:xfrm>
            <a:off x="11564920" y="343913"/>
            <a:ext cx="322114" cy="316149"/>
            <a:chOff x="5210644" y="1605591"/>
            <a:chExt cx="1612601" cy="158273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A376C1A-4F7C-4591-AC6B-4368E1A34130}"/>
                </a:ext>
              </a:extLst>
            </p:cNvPr>
            <p:cNvSpPr/>
            <p:nvPr/>
          </p:nvSpPr>
          <p:spPr>
            <a:xfrm>
              <a:off x="5210644" y="1605591"/>
              <a:ext cx="1612601" cy="158273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9A0F3A7-E1C9-4341-B2A6-14C4A72C5C50}"/>
                </a:ext>
              </a:extLst>
            </p:cNvPr>
            <p:cNvSpPr/>
            <p:nvPr/>
          </p:nvSpPr>
          <p:spPr>
            <a:xfrm>
              <a:off x="5546872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E678D6F-1782-4562-B0B2-4F35D7A9F317}"/>
                </a:ext>
              </a:extLst>
            </p:cNvPr>
            <p:cNvSpPr/>
            <p:nvPr/>
          </p:nvSpPr>
          <p:spPr>
            <a:xfrm>
              <a:off x="6338054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원호 39">
              <a:extLst>
                <a:ext uri="{FF2B5EF4-FFF2-40B4-BE49-F238E27FC236}">
                  <a16:creationId xmlns:a16="http://schemas.microsoft.com/office/drawing/2014/main" id="{589EA37C-F4F1-4E04-A6CD-36B0074E58D7}"/>
                </a:ext>
              </a:extLst>
            </p:cNvPr>
            <p:cNvSpPr/>
            <p:nvPr/>
          </p:nvSpPr>
          <p:spPr>
            <a:xfrm rot="7666223">
              <a:off x="5710953" y="1636939"/>
              <a:ext cx="759125" cy="1004177"/>
            </a:xfrm>
            <a:prstGeom prst="arc">
              <a:avLst/>
            </a:prstGeom>
            <a:ln w="28575" cap="rnd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더하기 기호 14">
            <a:extLst>
              <a:ext uri="{FF2B5EF4-FFF2-40B4-BE49-F238E27FC236}">
                <a16:creationId xmlns:a16="http://schemas.microsoft.com/office/drawing/2014/main" id="{15527D18-BC52-468B-B16A-A7973540BD90}"/>
              </a:ext>
            </a:extLst>
          </p:cNvPr>
          <p:cNvSpPr/>
          <p:nvPr/>
        </p:nvSpPr>
        <p:spPr>
          <a:xfrm>
            <a:off x="2175685" y="6034084"/>
            <a:ext cx="234164" cy="234164"/>
          </a:xfrm>
          <a:prstGeom prst="mathPlus">
            <a:avLst>
              <a:gd name="adj1" fmla="val 7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393D6B49-DE5C-43B0-8D58-87DC93C2D7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4" y="243237"/>
            <a:ext cx="1422763" cy="626780"/>
          </a:xfrm>
          <a:prstGeom prst="rect">
            <a:avLst/>
          </a:prstGeom>
        </p:spPr>
      </p:pic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9" name="차트 28">
                <a:extLst>
                  <a:ext uri="{FF2B5EF4-FFF2-40B4-BE49-F238E27FC236}">
                    <a16:creationId xmlns:a16="http://schemas.microsoft.com/office/drawing/2014/main" id="{7D7BFCF1-3BCE-4B90-8939-3D8FF270D9B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82325899"/>
                  </p:ext>
                </p:extLst>
              </p:nvPr>
            </p:nvGraphicFramePr>
            <p:xfrm>
              <a:off x="1924148" y="796680"/>
              <a:ext cx="7536634" cy="509846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7"/>
              </a:graphicData>
            </a:graphic>
          </p:graphicFrame>
        </mc:Choice>
        <mc:Fallback xmlns="">
          <p:pic>
            <p:nvPicPr>
              <p:cNvPr id="29" name="차트 28">
                <a:extLst>
                  <a:ext uri="{FF2B5EF4-FFF2-40B4-BE49-F238E27FC236}">
                    <a16:creationId xmlns:a16="http://schemas.microsoft.com/office/drawing/2014/main" id="{7D7BFCF1-3BCE-4B90-8939-3D8FF270D9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24148" y="796680"/>
                <a:ext cx="7536634" cy="5098464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/>
          <p:cNvSpPr txBox="1"/>
          <p:nvPr/>
        </p:nvSpPr>
        <p:spPr>
          <a:xfrm>
            <a:off x="3515765" y="5966759"/>
            <a:ext cx="453239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넷플릭스</a:t>
            </a:r>
            <a:r>
              <a:rPr lang="ko-KR" altLang="en-US" dirty="0"/>
              <a:t> 연령대 비율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성인용 컨텐츠 과반수 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나이순으로 이어지는 비율</a:t>
            </a:r>
            <a:endParaRPr lang="en-US" altLang="ko-KR" dirty="0"/>
          </a:p>
        </p:txBody>
      </p:sp>
      <p:sp>
        <p:nvSpPr>
          <p:cNvPr id="25" name="직사각형 24"/>
          <p:cNvSpPr/>
          <p:nvPr/>
        </p:nvSpPr>
        <p:spPr>
          <a:xfrm>
            <a:off x="2071400" y="282005"/>
            <a:ext cx="4126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/>
              <a:t>넷플릭스</a:t>
            </a:r>
            <a:r>
              <a:rPr lang="ko-KR" altLang="en-US" sz="2800" b="1" dirty="0"/>
              <a:t> 작품분석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7719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0EDE769-A723-43BF-87F2-ED5E59FB856B}"/>
              </a:ext>
            </a:extLst>
          </p:cNvPr>
          <p:cNvSpPr/>
          <p:nvPr/>
        </p:nvSpPr>
        <p:spPr>
          <a:xfrm>
            <a:off x="1989896" y="5899783"/>
            <a:ext cx="2298195" cy="491584"/>
          </a:xfrm>
          <a:prstGeom prst="roundRect">
            <a:avLst>
              <a:gd name="adj" fmla="val 9401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2359896-4E83-4F11-82A7-6419F95CDD37}"/>
              </a:ext>
            </a:extLst>
          </p:cNvPr>
          <p:cNvSpPr/>
          <p:nvPr/>
        </p:nvSpPr>
        <p:spPr>
          <a:xfrm>
            <a:off x="510663" y="5888522"/>
            <a:ext cx="1166608" cy="491584"/>
          </a:xfrm>
          <a:prstGeom prst="roundRect">
            <a:avLst>
              <a:gd name="adj" fmla="val 94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276474" y="288409"/>
            <a:ext cx="3505489" cy="371991"/>
            <a:chOff x="2276475" y="288409"/>
            <a:chExt cx="3181350" cy="371991"/>
          </a:xfrm>
        </p:grpSpPr>
        <p:sp>
          <p:nvSpPr>
            <p:cNvPr id="5" name="TextBox 4"/>
            <p:cNvSpPr txBox="1"/>
            <p:nvPr/>
          </p:nvSpPr>
          <p:spPr>
            <a:xfrm>
              <a:off x="2276475" y="288409"/>
              <a:ext cx="590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코드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24175" y="291068"/>
              <a:ext cx="92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결과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48100" y="288409"/>
              <a:ext cx="1609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분석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709865" y="394025"/>
            <a:ext cx="253364" cy="253364"/>
            <a:chOff x="9210676" y="288410"/>
            <a:chExt cx="253364" cy="253364"/>
          </a:xfrm>
        </p:grpSpPr>
        <p:sp>
          <p:nvSpPr>
            <p:cNvPr id="9" name="타원 8"/>
            <p:cNvSpPr/>
            <p:nvPr/>
          </p:nvSpPr>
          <p:spPr>
            <a:xfrm>
              <a:off x="9210676" y="288410"/>
              <a:ext cx="190500" cy="190500"/>
            </a:xfrm>
            <a:prstGeom prst="ellipse">
              <a:avLst/>
            </a:pr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>
              <a:cxnSpLocks/>
              <a:stCxn id="9" idx="5"/>
            </p:cNvCxnSpPr>
            <p:nvPr/>
          </p:nvCxnSpPr>
          <p:spPr>
            <a:xfrm>
              <a:off x="9373278" y="451012"/>
              <a:ext cx="90762" cy="90762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017" y="344920"/>
            <a:ext cx="322114" cy="3221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31320" y="1450734"/>
            <a:ext cx="565937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i="1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인기작의</a:t>
            </a:r>
            <a:r>
              <a:rPr lang="ko-KR" altLang="en-US" sz="3600" i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연령대별 </a:t>
            </a:r>
            <a:r>
              <a:rPr lang="ko-KR" altLang="en-US" sz="3600" i="1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작품수</a:t>
            </a:r>
            <a:r>
              <a:rPr lang="ko-KR" altLang="en-US" sz="3600" i="1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연령과의</a:t>
            </a:r>
            <a:r>
              <a:rPr lang="en-US" altLang="ko-KR" sz="3600" i="1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 </a:t>
            </a:r>
            <a:r>
              <a:rPr lang="ko-KR" altLang="en-US" sz="3600" i="1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관계</a:t>
            </a:r>
            <a:endParaRPr lang="en-US" altLang="ko-KR" sz="3600" i="1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en-US" altLang="ko-KR" sz="1200" b="1" dirty="0">
                <a:solidFill>
                  <a:srgbClr val="00B05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43.431S</a:t>
            </a:r>
            <a:r>
              <a:rPr lang="ko-KR" altLang="en-US" sz="1200" b="1" dirty="0">
                <a:solidFill>
                  <a:srgbClr val="00B05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  </a:t>
            </a:r>
            <a:r>
              <a:rPr lang="en-US" altLang="ko-KR" sz="1200" b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2019   </a:t>
            </a:r>
            <a:r>
              <a:rPr lang="ko-KR" altLang="en-US" sz="1200" b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시즌 </a:t>
            </a:r>
            <a:r>
              <a:rPr lang="en-US" altLang="ko-KR" sz="1200" b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1</a:t>
            </a:r>
            <a:r>
              <a:rPr lang="ko-KR" altLang="en-US" sz="1200" b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개</a:t>
            </a:r>
            <a:endParaRPr lang="en-US" altLang="ko-KR" sz="1200" b="1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코드및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목적 설명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,</a:t>
            </a:r>
          </a:p>
        </p:txBody>
      </p:sp>
      <p:sp>
        <p:nvSpPr>
          <p:cNvPr id="20" name="이등변 삼각형 19"/>
          <p:cNvSpPr/>
          <p:nvPr/>
        </p:nvSpPr>
        <p:spPr>
          <a:xfrm rot="5400000">
            <a:off x="784939" y="6059634"/>
            <a:ext cx="173257" cy="1493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6248" y="5965037"/>
            <a:ext cx="66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재생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01909" y="5965037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내가 </a:t>
            </a:r>
            <a:r>
              <a:rPr lang="ko-KR" altLang="en-US" sz="1600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찜한</a:t>
            </a:r>
            <a:r>
              <a:rPr lang="ko-KR" altLang="en-US" sz="16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콘텐츠</a:t>
            </a:r>
            <a:endParaRPr lang="ko-KR" altLang="en-US" sz="16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4E2E69B-6AC8-45CE-9EE2-E8CC1259E35E}"/>
              </a:ext>
            </a:extLst>
          </p:cNvPr>
          <p:cNvGrpSpPr/>
          <p:nvPr/>
        </p:nvGrpSpPr>
        <p:grpSpPr>
          <a:xfrm>
            <a:off x="11564920" y="343913"/>
            <a:ext cx="322114" cy="316149"/>
            <a:chOff x="5210644" y="1605591"/>
            <a:chExt cx="1612601" cy="158273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A376C1A-4F7C-4591-AC6B-4368E1A34130}"/>
                </a:ext>
              </a:extLst>
            </p:cNvPr>
            <p:cNvSpPr/>
            <p:nvPr/>
          </p:nvSpPr>
          <p:spPr>
            <a:xfrm>
              <a:off x="5210644" y="1605591"/>
              <a:ext cx="1612601" cy="158273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9A0F3A7-E1C9-4341-B2A6-14C4A72C5C50}"/>
                </a:ext>
              </a:extLst>
            </p:cNvPr>
            <p:cNvSpPr/>
            <p:nvPr/>
          </p:nvSpPr>
          <p:spPr>
            <a:xfrm>
              <a:off x="5546872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E678D6F-1782-4562-B0B2-4F35D7A9F317}"/>
                </a:ext>
              </a:extLst>
            </p:cNvPr>
            <p:cNvSpPr/>
            <p:nvPr/>
          </p:nvSpPr>
          <p:spPr>
            <a:xfrm>
              <a:off x="6338054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원호 39">
              <a:extLst>
                <a:ext uri="{FF2B5EF4-FFF2-40B4-BE49-F238E27FC236}">
                  <a16:creationId xmlns:a16="http://schemas.microsoft.com/office/drawing/2014/main" id="{589EA37C-F4F1-4E04-A6CD-36B0074E58D7}"/>
                </a:ext>
              </a:extLst>
            </p:cNvPr>
            <p:cNvSpPr/>
            <p:nvPr/>
          </p:nvSpPr>
          <p:spPr>
            <a:xfrm rot="7666223">
              <a:off x="5710953" y="1636939"/>
              <a:ext cx="759125" cy="1004177"/>
            </a:xfrm>
            <a:prstGeom prst="arc">
              <a:avLst/>
            </a:prstGeom>
            <a:ln w="28575" cap="rnd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더하기 기호 14">
            <a:extLst>
              <a:ext uri="{FF2B5EF4-FFF2-40B4-BE49-F238E27FC236}">
                <a16:creationId xmlns:a16="http://schemas.microsoft.com/office/drawing/2014/main" id="{15527D18-BC52-468B-B16A-A7973540BD90}"/>
              </a:ext>
            </a:extLst>
          </p:cNvPr>
          <p:cNvSpPr/>
          <p:nvPr/>
        </p:nvSpPr>
        <p:spPr>
          <a:xfrm>
            <a:off x="2175685" y="6034084"/>
            <a:ext cx="234164" cy="234164"/>
          </a:xfrm>
          <a:prstGeom prst="mathPlus">
            <a:avLst>
              <a:gd name="adj1" fmla="val 7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4" y="243237"/>
            <a:ext cx="1422763" cy="6267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0692" y="1696956"/>
            <a:ext cx="5715795" cy="1754326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altLang="ko-KR" dirty="0"/>
              <a:t>select </a:t>
            </a:r>
            <a:r>
              <a:rPr lang="en-US" altLang="ko-KR" dirty="0" err="1"/>
              <a:t>view_rating,count</a:t>
            </a:r>
            <a:r>
              <a:rPr lang="en-US" altLang="ko-KR" dirty="0"/>
              <a:t>(title) cot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netflix</a:t>
            </a:r>
            <a:endParaRPr lang="en-US" altLang="ko-KR" dirty="0"/>
          </a:p>
          <a:p>
            <a:r>
              <a:rPr lang="en-US" altLang="ko-KR" dirty="0"/>
              <a:t>where </a:t>
            </a:r>
            <a:r>
              <a:rPr lang="en-US" altLang="ko-KR" dirty="0" err="1"/>
              <a:t>imdb_votes</a:t>
            </a:r>
            <a:r>
              <a:rPr lang="en-US" altLang="ko-KR" dirty="0"/>
              <a:t> &gt; 50000 and </a:t>
            </a:r>
            <a:r>
              <a:rPr lang="en-US" altLang="ko-KR" dirty="0" err="1"/>
              <a:t>imdb_score</a:t>
            </a:r>
            <a:r>
              <a:rPr lang="en-US" altLang="ko-KR" dirty="0"/>
              <a:t> &gt; 8.0</a:t>
            </a:r>
          </a:p>
          <a:p>
            <a:r>
              <a:rPr lang="en-US" altLang="ko-KR" dirty="0"/>
              <a:t>group by </a:t>
            </a:r>
            <a:r>
              <a:rPr lang="en-US" altLang="ko-KR" dirty="0" err="1"/>
              <a:t>view_rating</a:t>
            </a:r>
            <a:endParaRPr lang="en-US" altLang="ko-KR" dirty="0"/>
          </a:p>
          <a:p>
            <a:r>
              <a:rPr lang="en-US" altLang="ko-KR" dirty="0"/>
              <a:t>order by cot </a:t>
            </a:r>
            <a:r>
              <a:rPr lang="en-US" altLang="ko-KR" dirty="0" err="1"/>
              <a:t>desc</a:t>
            </a:r>
            <a:r>
              <a:rPr lang="en-US" altLang="ko-KR" dirty="0"/>
              <a:t>;</a:t>
            </a:r>
            <a:endParaRPr lang="ko-KR" altLang="en-US" dirty="0"/>
          </a:p>
          <a:p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27493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3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276474" y="288409"/>
            <a:ext cx="3505489" cy="371991"/>
            <a:chOff x="2276475" y="288409"/>
            <a:chExt cx="3181350" cy="371991"/>
          </a:xfrm>
        </p:grpSpPr>
        <p:sp>
          <p:nvSpPr>
            <p:cNvPr id="5" name="TextBox 4"/>
            <p:cNvSpPr txBox="1"/>
            <p:nvPr/>
          </p:nvSpPr>
          <p:spPr>
            <a:xfrm>
              <a:off x="2276475" y="288409"/>
              <a:ext cx="590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코드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24175" y="291068"/>
              <a:ext cx="92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결과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48100" y="288409"/>
              <a:ext cx="1609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분석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709865" y="394025"/>
            <a:ext cx="253364" cy="253364"/>
            <a:chOff x="9210676" y="288410"/>
            <a:chExt cx="253364" cy="253364"/>
          </a:xfrm>
        </p:grpSpPr>
        <p:sp>
          <p:nvSpPr>
            <p:cNvPr id="9" name="타원 8"/>
            <p:cNvSpPr/>
            <p:nvPr/>
          </p:nvSpPr>
          <p:spPr>
            <a:xfrm>
              <a:off x="9210676" y="288410"/>
              <a:ext cx="190500" cy="190500"/>
            </a:xfrm>
            <a:prstGeom prst="ellipse">
              <a:avLst/>
            </a:pr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>
              <a:cxnSpLocks/>
              <a:stCxn id="9" idx="5"/>
            </p:cNvCxnSpPr>
            <p:nvPr/>
          </p:nvCxnSpPr>
          <p:spPr>
            <a:xfrm>
              <a:off x="9373278" y="451012"/>
              <a:ext cx="90762" cy="90762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017" y="344920"/>
            <a:ext cx="322114" cy="32211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D4E2E69B-6AC8-45CE-9EE2-E8CC1259E35E}"/>
              </a:ext>
            </a:extLst>
          </p:cNvPr>
          <p:cNvGrpSpPr/>
          <p:nvPr/>
        </p:nvGrpSpPr>
        <p:grpSpPr>
          <a:xfrm>
            <a:off x="11564920" y="343913"/>
            <a:ext cx="322114" cy="316149"/>
            <a:chOff x="5210644" y="1605591"/>
            <a:chExt cx="1612601" cy="158273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A376C1A-4F7C-4591-AC6B-4368E1A34130}"/>
                </a:ext>
              </a:extLst>
            </p:cNvPr>
            <p:cNvSpPr/>
            <p:nvPr/>
          </p:nvSpPr>
          <p:spPr>
            <a:xfrm>
              <a:off x="5210644" y="1605591"/>
              <a:ext cx="1612601" cy="158273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9A0F3A7-E1C9-4341-B2A6-14C4A72C5C50}"/>
                </a:ext>
              </a:extLst>
            </p:cNvPr>
            <p:cNvSpPr/>
            <p:nvPr/>
          </p:nvSpPr>
          <p:spPr>
            <a:xfrm>
              <a:off x="5546872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E678D6F-1782-4562-B0B2-4F35D7A9F317}"/>
                </a:ext>
              </a:extLst>
            </p:cNvPr>
            <p:cNvSpPr/>
            <p:nvPr/>
          </p:nvSpPr>
          <p:spPr>
            <a:xfrm>
              <a:off x="6338054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원호 39">
              <a:extLst>
                <a:ext uri="{FF2B5EF4-FFF2-40B4-BE49-F238E27FC236}">
                  <a16:creationId xmlns:a16="http://schemas.microsoft.com/office/drawing/2014/main" id="{589EA37C-F4F1-4E04-A6CD-36B0074E58D7}"/>
                </a:ext>
              </a:extLst>
            </p:cNvPr>
            <p:cNvSpPr/>
            <p:nvPr/>
          </p:nvSpPr>
          <p:spPr>
            <a:xfrm rot="7666223">
              <a:off x="5710953" y="1636939"/>
              <a:ext cx="759125" cy="1004177"/>
            </a:xfrm>
            <a:prstGeom prst="arc">
              <a:avLst/>
            </a:prstGeom>
            <a:ln w="28575" cap="rnd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더하기 기호 14">
            <a:extLst>
              <a:ext uri="{FF2B5EF4-FFF2-40B4-BE49-F238E27FC236}">
                <a16:creationId xmlns:a16="http://schemas.microsoft.com/office/drawing/2014/main" id="{15527D18-BC52-468B-B16A-A7973540BD90}"/>
              </a:ext>
            </a:extLst>
          </p:cNvPr>
          <p:cNvSpPr/>
          <p:nvPr/>
        </p:nvSpPr>
        <p:spPr>
          <a:xfrm>
            <a:off x="2175685" y="6034084"/>
            <a:ext cx="234164" cy="234164"/>
          </a:xfrm>
          <a:prstGeom prst="mathPlus">
            <a:avLst>
              <a:gd name="adj1" fmla="val 7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4" y="243237"/>
            <a:ext cx="1422763" cy="6267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92326" y="2834986"/>
            <a:ext cx="4556124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인기순위 </a:t>
            </a:r>
            <a:r>
              <a:rPr lang="en-US" altLang="ko-KR" dirty="0"/>
              <a:t>TOP100</a:t>
            </a:r>
            <a:r>
              <a:rPr lang="ko-KR" altLang="en-US" dirty="0"/>
              <a:t>의 연령대 비율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성인등급의 컨텐츠가 평점 및 시청률이 높다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성인등급의 컨텐츠 </a:t>
            </a:r>
            <a:r>
              <a:rPr lang="ko-KR" altLang="en-US" dirty="0" err="1"/>
              <a:t>이여야만</a:t>
            </a:r>
            <a:r>
              <a:rPr lang="ko-KR" altLang="en-US" dirty="0"/>
              <a:t> 가능한 자극적 요소나 자유로운 연출이 가능함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5" name="차트 24">
                <a:extLst>
                  <a:ext uri="{FF2B5EF4-FFF2-40B4-BE49-F238E27FC236}">
                    <a16:creationId xmlns:a16="http://schemas.microsoft.com/office/drawing/2014/main" id="{00000000-0008-0000-0300-00000300000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90066865"/>
                  </p:ext>
                </p:extLst>
              </p:nvPr>
            </p:nvGraphicFramePr>
            <p:xfrm>
              <a:off x="134793" y="1256637"/>
              <a:ext cx="6675582" cy="42545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25" name="차트 24">
                <a:extLst>
                  <a:ext uri="{FF2B5EF4-FFF2-40B4-BE49-F238E27FC236}">
                    <a16:creationId xmlns:a16="http://schemas.microsoft.com/office/drawing/2014/main" id="{00000000-0008-0000-0300-0000030000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793" y="1256637"/>
                <a:ext cx="6675582" cy="425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052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75109" y="1216738"/>
            <a:ext cx="6547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NETFLIX</a:t>
            </a:r>
            <a:r>
              <a:rPr lang="ko-KR" altLang="en-US" sz="28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를 시청할 프로필을 선택하세요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221878" y="5148808"/>
            <a:ext cx="1537253" cy="517585"/>
            <a:chOff x="4986607" y="5015458"/>
            <a:chExt cx="1537253" cy="517585"/>
          </a:xfrm>
        </p:grpSpPr>
        <p:sp>
          <p:nvSpPr>
            <p:cNvPr id="3" name="TextBox 2"/>
            <p:cNvSpPr txBox="1"/>
            <p:nvPr/>
          </p:nvSpPr>
          <p:spPr>
            <a:xfrm>
              <a:off x="5201414" y="5089584"/>
              <a:ext cx="1160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시작하기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986607" y="5015458"/>
              <a:ext cx="1537253" cy="517585"/>
            </a:xfrm>
            <a:prstGeom prst="rect">
              <a:avLst/>
            </a:prstGeom>
            <a:noFill/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268822" y="1994671"/>
            <a:ext cx="1612601" cy="2014822"/>
            <a:chOff x="5210644" y="1605591"/>
            <a:chExt cx="1612601" cy="2014822"/>
          </a:xfrm>
        </p:grpSpPr>
        <p:grpSp>
          <p:nvGrpSpPr>
            <p:cNvPr id="17" name="그룹 16"/>
            <p:cNvGrpSpPr/>
            <p:nvPr/>
          </p:nvGrpSpPr>
          <p:grpSpPr>
            <a:xfrm>
              <a:off x="5210644" y="1605591"/>
              <a:ext cx="1612601" cy="1582739"/>
              <a:chOff x="5210644" y="1605591"/>
              <a:chExt cx="1612601" cy="1582739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5210644" y="1605591"/>
                <a:ext cx="1612601" cy="158273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546872" y="2057076"/>
                <a:ext cx="163902" cy="1639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6338054" y="2057076"/>
                <a:ext cx="163902" cy="1639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원호 15"/>
              <p:cNvSpPr/>
              <p:nvPr/>
            </p:nvSpPr>
            <p:spPr>
              <a:xfrm rot="7666223">
                <a:off x="5710953" y="1636939"/>
                <a:ext cx="759125" cy="1004177"/>
              </a:xfrm>
              <a:prstGeom prst="arc">
                <a:avLst/>
              </a:prstGeom>
              <a:ln w="47625" cap="rnd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5619458" y="3281859"/>
              <a:ext cx="942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>
                      <a:lumMod val="65000"/>
                    </a:schemeClr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김한솔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486034" y="1994671"/>
            <a:ext cx="1612601" cy="2014822"/>
            <a:chOff x="5210644" y="1605591"/>
            <a:chExt cx="1612601" cy="2014822"/>
          </a:xfrm>
        </p:grpSpPr>
        <p:grpSp>
          <p:nvGrpSpPr>
            <p:cNvPr id="21" name="그룹 20"/>
            <p:cNvGrpSpPr/>
            <p:nvPr/>
          </p:nvGrpSpPr>
          <p:grpSpPr>
            <a:xfrm>
              <a:off x="5210644" y="1605591"/>
              <a:ext cx="1612601" cy="1582739"/>
              <a:chOff x="5210644" y="1605591"/>
              <a:chExt cx="1612601" cy="1582739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5210644" y="1605591"/>
                <a:ext cx="1612601" cy="158273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5546872" y="2057076"/>
                <a:ext cx="163902" cy="1639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6338054" y="2057076"/>
                <a:ext cx="163902" cy="1639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/>
              <p:cNvSpPr/>
              <p:nvPr/>
            </p:nvSpPr>
            <p:spPr>
              <a:xfrm rot="7666223">
                <a:off x="5710953" y="1636939"/>
                <a:ext cx="759125" cy="1004177"/>
              </a:xfrm>
              <a:prstGeom prst="arc">
                <a:avLst/>
              </a:prstGeom>
              <a:ln w="47625" cap="rnd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5619458" y="3281859"/>
              <a:ext cx="942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>
                      <a:lumMod val="65000"/>
                    </a:schemeClr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오수민</a:t>
              </a:r>
              <a:endParaRPr lang="en-US" altLang="ko-KR" sz="1600" dirty="0">
                <a:solidFill>
                  <a:schemeClr val="bg1">
                    <a:lumMod val="6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060897" y="1994671"/>
            <a:ext cx="1612601" cy="1582739"/>
            <a:chOff x="5210644" y="1605591"/>
            <a:chExt cx="1612601" cy="1582739"/>
          </a:xfrm>
        </p:grpSpPr>
        <p:sp>
          <p:nvSpPr>
            <p:cNvPr id="30" name="직사각형 29"/>
            <p:cNvSpPr/>
            <p:nvPr/>
          </p:nvSpPr>
          <p:spPr>
            <a:xfrm>
              <a:off x="5210644" y="1605591"/>
              <a:ext cx="1612601" cy="158273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5546872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6338054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원호 32"/>
            <p:cNvSpPr/>
            <p:nvPr/>
          </p:nvSpPr>
          <p:spPr>
            <a:xfrm rot="7666223">
              <a:off x="5710953" y="1636939"/>
              <a:ext cx="759125" cy="1004177"/>
            </a:xfrm>
            <a:prstGeom prst="arc">
              <a:avLst/>
            </a:prstGeom>
            <a:ln w="47625" cap="rnd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469711" y="3670939"/>
            <a:ext cx="942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김영철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D58FB2A-A4D4-4ED1-A893-0A9E727E70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49" b="89912" l="8971" r="89974">
                        <a14:foregroundMark x1="41425" y1="39035" x2="41425" y2="39035"/>
                        <a14:foregroundMark x1="50923" y1="40351" x2="50923" y2="40351"/>
                        <a14:foregroundMark x1="63061" y1="37719" x2="63061" y2="37719"/>
                        <a14:foregroundMark x1="75198" y1="37719" x2="75198" y2="37719"/>
                        <a14:foregroundMark x1="85752" y1="45614" x2="85752" y2="45614"/>
                        <a14:foregroundMark x1="8971" y1="45614" x2="8971" y2="456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0"/>
            <a:ext cx="1574050" cy="946150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4BB317E2-0249-445D-A58C-409998523D8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8610927" y="1981508"/>
            <a:ext cx="1612601" cy="2014822"/>
            <a:chOff x="5210644" y="1605591"/>
            <a:chExt cx="1612601" cy="2014822"/>
          </a:xfrm>
        </p:grpSpPr>
        <p:grpSp>
          <p:nvGrpSpPr>
            <p:cNvPr id="37" name="그룹 36"/>
            <p:cNvGrpSpPr/>
            <p:nvPr/>
          </p:nvGrpSpPr>
          <p:grpSpPr>
            <a:xfrm>
              <a:off x="5210644" y="1605591"/>
              <a:ext cx="1612601" cy="1582739"/>
              <a:chOff x="5210644" y="1605591"/>
              <a:chExt cx="1612601" cy="1582739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5210644" y="1605591"/>
                <a:ext cx="1612601" cy="158273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5546872" y="2057076"/>
                <a:ext cx="163902" cy="1639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6338054" y="2057076"/>
                <a:ext cx="163902" cy="1639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원호 41"/>
              <p:cNvSpPr/>
              <p:nvPr/>
            </p:nvSpPr>
            <p:spPr>
              <a:xfrm rot="7666223">
                <a:off x="5710953" y="1636939"/>
                <a:ext cx="759125" cy="1004177"/>
              </a:xfrm>
              <a:prstGeom prst="arc">
                <a:avLst/>
              </a:prstGeom>
              <a:ln w="47625" cap="rnd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5619458" y="3281859"/>
              <a:ext cx="942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bg1">
                      <a:lumMod val="65000"/>
                    </a:schemeClr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송세용</a:t>
              </a:r>
              <a:endParaRPr lang="en-US" altLang="ko-KR" sz="1600" dirty="0">
                <a:solidFill>
                  <a:schemeClr val="bg1">
                    <a:lumMod val="6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0756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0709865" y="394025"/>
            <a:ext cx="253364" cy="253364"/>
            <a:chOff x="9210676" y="288410"/>
            <a:chExt cx="253364" cy="253364"/>
          </a:xfrm>
        </p:grpSpPr>
        <p:sp>
          <p:nvSpPr>
            <p:cNvPr id="9" name="타원 8"/>
            <p:cNvSpPr/>
            <p:nvPr/>
          </p:nvSpPr>
          <p:spPr>
            <a:xfrm>
              <a:off x="9210676" y="288410"/>
              <a:ext cx="190500" cy="190500"/>
            </a:xfrm>
            <a:prstGeom prst="ellipse">
              <a:avLst/>
            </a:pr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>
              <a:cxnSpLocks/>
              <a:stCxn id="9" idx="5"/>
            </p:cNvCxnSpPr>
            <p:nvPr/>
          </p:nvCxnSpPr>
          <p:spPr>
            <a:xfrm>
              <a:off x="9373278" y="451012"/>
              <a:ext cx="90762" cy="90762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017" y="344920"/>
            <a:ext cx="322114" cy="32211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D4E2E69B-6AC8-45CE-9EE2-E8CC1259E35E}"/>
              </a:ext>
            </a:extLst>
          </p:cNvPr>
          <p:cNvGrpSpPr/>
          <p:nvPr/>
        </p:nvGrpSpPr>
        <p:grpSpPr>
          <a:xfrm>
            <a:off x="11564920" y="343913"/>
            <a:ext cx="322114" cy="316149"/>
            <a:chOff x="5210644" y="1605591"/>
            <a:chExt cx="1612601" cy="158273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A376C1A-4F7C-4591-AC6B-4368E1A34130}"/>
                </a:ext>
              </a:extLst>
            </p:cNvPr>
            <p:cNvSpPr/>
            <p:nvPr/>
          </p:nvSpPr>
          <p:spPr>
            <a:xfrm>
              <a:off x="5210644" y="1605591"/>
              <a:ext cx="1612601" cy="158273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9A0F3A7-E1C9-4341-B2A6-14C4A72C5C50}"/>
                </a:ext>
              </a:extLst>
            </p:cNvPr>
            <p:cNvSpPr/>
            <p:nvPr/>
          </p:nvSpPr>
          <p:spPr>
            <a:xfrm>
              <a:off x="5546872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E678D6F-1782-4562-B0B2-4F35D7A9F317}"/>
                </a:ext>
              </a:extLst>
            </p:cNvPr>
            <p:cNvSpPr/>
            <p:nvPr/>
          </p:nvSpPr>
          <p:spPr>
            <a:xfrm>
              <a:off x="6338054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원호 39">
              <a:extLst>
                <a:ext uri="{FF2B5EF4-FFF2-40B4-BE49-F238E27FC236}">
                  <a16:creationId xmlns:a16="http://schemas.microsoft.com/office/drawing/2014/main" id="{589EA37C-F4F1-4E04-A6CD-36B0074E58D7}"/>
                </a:ext>
              </a:extLst>
            </p:cNvPr>
            <p:cNvSpPr/>
            <p:nvPr/>
          </p:nvSpPr>
          <p:spPr>
            <a:xfrm rot="7666223">
              <a:off x="5710953" y="1636939"/>
              <a:ext cx="759125" cy="1004177"/>
            </a:xfrm>
            <a:prstGeom prst="arc">
              <a:avLst/>
            </a:prstGeom>
            <a:ln w="28575" cap="rnd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4" y="243237"/>
            <a:ext cx="1422763" cy="626780"/>
          </a:xfrm>
          <a:prstGeom prst="rect">
            <a:avLst/>
          </a:prstGeom>
        </p:spPr>
      </p:pic>
      <p:pic>
        <p:nvPicPr>
          <p:cNvPr id="6148" name="Picture 4" descr="오징어 게임&amp;#39; 흥행 이유?···CNN &amp;quot;정말 끝내준다, &amp;#39;기생충&amp;#39; 현상과 같아&amp;quot; 호평 - 경향신문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41" y="1318374"/>
            <a:ext cx="1917698" cy="283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01380" y="4764255"/>
            <a:ext cx="2773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최대 흥행작 오징어게임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국내 흥행작 </a:t>
            </a:r>
            <a:r>
              <a:rPr lang="en-US" altLang="ko-KR" dirty="0">
                <a:solidFill>
                  <a:schemeClr val="bg1"/>
                </a:solidFill>
              </a:rPr>
              <a:t>D.P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흥행요소를 알아보자</a:t>
            </a:r>
          </a:p>
        </p:txBody>
      </p:sp>
      <p:pic>
        <p:nvPicPr>
          <p:cNvPr id="6152" name="Picture 8" descr="드라마 DP(디피), 시즌2 방영될까? &amp;lt; 이슈 &amp;lt; 연예 &amp;lt; 기사본문 - 국제뉴스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106" y="1351814"/>
            <a:ext cx="1942341" cy="282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071399" y="282005"/>
            <a:ext cx="22434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</a:rPr>
              <a:t>흥행작 분석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50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0709865" y="394025"/>
            <a:ext cx="253364" cy="253364"/>
            <a:chOff x="9210676" y="288410"/>
            <a:chExt cx="253364" cy="253364"/>
          </a:xfrm>
        </p:grpSpPr>
        <p:sp>
          <p:nvSpPr>
            <p:cNvPr id="9" name="타원 8"/>
            <p:cNvSpPr/>
            <p:nvPr/>
          </p:nvSpPr>
          <p:spPr>
            <a:xfrm>
              <a:off x="9210676" y="288410"/>
              <a:ext cx="190500" cy="190500"/>
            </a:xfrm>
            <a:prstGeom prst="ellipse">
              <a:avLst/>
            </a:pr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>
              <a:cxnSpLocks/>
              <a:stCxn id="9" idx="5"/>
            </p:cNvCxnSpPr>
            <p:nvPr/>
          </p:nvCxnSpPr>
          <p:spPr>
            <a:xfrm>
              <a:off x="9373278" y="451012"/>
              <a:ext cx="90762" cy="90762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017" y="344920"/>
            <a:ext cx="322114" cy="32211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D4E2E69B-6AC8-45CE-9EE2-E8CC1259E35E}"/>
              </a:ext>
            </a:extLst>
          </p:cNvPr>
          <p:cNvGrpSpPr/>
          <p:nvPr/>
        </p:nvGrpSpPr>
        <p:grpSpPr>
          <a:xfrm>
            <a:off x="11564920" y="343913"/>
            <a:ext cx="322114" cy="316149"/>
            <a:chOff x="5210644" y="1605591"/>
            <a:chExt cx="1612601" cy="158273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A376C1A-4F7C-4591-AC6B-4368E1A34130}"/>
                </a:ext>
              </a:extLst>
            </p:cNvPr>
            <p:cNvSpPr/>
            <p:nvPr/>
          </p:nvSpPr>
          <p:spPr>
            <a:xfrm>
              <a:off x="5210644" y="1605591"/>
              <a:ext cx="1612601" cy="158273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9A0F3A7-E1C9-4341-B2A6-14C4A72C5C50}"/>
                </a:ext>
              </a:extLst>
            </p:cNvPr>
            <p:cNvSpPr/>
            <p:nvPr/>
          </p:nvSpPr>
          <p:spPr>
            <a:xfrm>
              <a:off x="5546872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E678D6F-1782-4562-B0B2-4F35D7A9F317}"/>
                </a:ext>
              </a:extLst>
            </p:cNvPr>
            <p:cNvSpPr/>
            <p:nvPr/>
          </p:nvSpPr>
          <p:spPr>
            <a:xfrm>
              <a:off x="6338054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원호 39">
              <a:extLst>
                <a:ext uri="{FF2B5EF4-FFF2-40B4-BE49-F238E27FC236}">
                  <a16:creationId xmlns:a16="http://schemas.microsoft.com/office/drawing/2014/main" id="{589EA37C-F4F1-4E04-A6CD-36B0074E58D7}"/>
                </a:ext>
              </a:extLst>
            </p:cNvPr>
            <p:cNvSpPr/>
            <p:nvPr/>
          </p:nvSpPr>
          <p:spPr>
            <a:xfrm rot="7666223">
              <a:off x="5710953" y="1636939"/>
              <a:ext cx="759125" cy="1004177"/>
            </a:xfrm>
            <a:prstGeom prst="arc">
              <a:avLst/>
            </a:prstGeom>
            <a:ln w="28575" cap="rnd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4" y="243237"/>
            <a:ext cx="1422763" cy="626780"/>
          </a:xfrm>
          <a:prstGeom prst="rect">
            <a:avLst/>
          </a:prstGeom>
        </p:spPr>
      </p:pic>
      <p:pic>
        <p:nvPicPr>
          <p:cNvPr id="6148" name="Picture 4" descr="오징어 게임&amp;#39; 흥행 이유?···CNN &amp;quot;정말 끝내준다, &amp;#39;기생충&amp;#39; 현상과 같아&amp;quot; 호평 - 경향신문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50" y="1298778"/>
            <a:ext cx="1917698" cy="283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드라마 DP(디피), 시즌2 방영될까? &amp;lt; 이슈 &amp;lt; 연예 &amp;lt; 기사본문 - 국제뉴스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835" y="1298778"/>
            <a:ext cx="1942341" cy="282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071399" y="282005"/>
            <a:ext cx="22434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</a:rPr>
              <a:t>흥행작 분석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10804" y="1298778"/>
            <a:ext cx="5379314" cy="313932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altLang="ko-KR" dirty="0"/>
              <a:t>select </a:t>
            </a:r>
            <a:r>
              <a:rPr lang="en-US" altLang="ko-KR" dirty="0" err="1"/>
              <a:t>title,genre,view_rating</a:t>
            </a:r>
            <a:r>
              <a:rPr lang="en-US" altLang="ko-KR" dirty="0"/>
              <a:t>      </a:t>
            </a:r>
          </a:p>
          <a:p>
            <a:r>
              <a:rPr lang="en-US" altLang="ko-KR" dirty="0"/>
              <a:t>    &gt; from </a:t>
            </a:r>
            <a:r>
              <a:rPr lang="en-US" altLang="ko-KR" dirty="0" err="1"/>
              <a:t>netflix</a:t>
            </a:r>
            <a:r>
              <a:rPr lang="en-US" altLang="ko-KR" dirty="0"/>
              <a:t>                        </a:t>
            </a:r>
          </a:p>
          <a:p>
            <a:r>
              <a:rPr lang="en-US" altLang="ko-KR" dirty="0"/>
              <a:t>    &gt; where title = 'Squid game' or title = 'D.P'; </a:t>
            </a:r>
          </a:p>
          <a:p>
            <a:endParaRPr lang="en-US" altLang="ko-KR" dirty="0"/>
          </a:p>
          <a:p>
            <a:r>
              <a:rPr lang="ko-KR" altLang="en-US" dirty="0"/>
              <a:t>결과값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Squid game	</a:t>
            </a:r>
          </a:p>
          <a:p>
            <a:r>
              <a:rPr lang="ko-KR" altLang="en-US" dirty="0"/>
              <a:t>장르 </a:t>
            </a:r>
            <a:r>
              <a:rPr lang="en-US" altLang="ko-KR" dirty="0"/>
              <a:t>: </a:t>
            </a:r>
            <a:r>
              <a:rPr lang="en-US" altLang="ko-KR" b="1" dirty="0"/>
              <a:t>Action</a:t>
            </a:r>
            <a:r>
              <a:rPr lang="en-US" altLang="ko-KR" dirty="0"/>
              <a:t>/ </a:t>
            </a:r>
            <a:r>
              <a:rPr lang="en-US" altLang="ko-KR" b="1" dirty="0"/>
              <a:t>Drama</a:t>
            </a:r>
            <a:r>
              <a:rPr lang="en-US" altLang="ko-KR" dirty="0"/>
              <a:t>/ Mystery/ </a:t>
            </a:r>
            <a:r>
              <a:rPr lang="en-US" altLang="ko-KR" b="1" dirty="0"/>
              <a:t>Crime</a:t>
            </a:r>
            <a:r>
              <a:rPr lang="en-US" altLang="ko-KR" dirty="0"/>
              <a:t>/ </a:t>
            </a:r>
            <a:r>
              <a:rPr lang="en-US" altLang="ko-KR" b="1" dirty="0"/>
              <a:t>Thrillers</a:t>
            </a:r>
          </a:p>
          <a:p>
            <a:r>
              <a:rPr lang="ko-KR" altLang="en-US" dirty="0"/>
              <a:t>연령제한 </a:t>
            </a:r>
            <a:r>
              <a:rPr lang="en-US" altLang="ko-KR" dirty="0"/>
              <a:t>: </a:t>
            </a:r>
            <a:r>
              <a:rPr lang="en-US" altLang="ko-KR" b="1" dirty="0"/>
              <a:t>TV-MA(</a:t>
            </a:r>
            <a:r>
              <a:rPr lang="ko-KR" altLang="en-US" b="1" dirty="0"/>
              <a:t>성인</a:t>
            </a:r>
            <a:r>
              <a:rPr lang="en-US" altLang="ko-KR" b="1" dirty="0"/>
              <a:t>)</a:t>
            </a:r>
          </a:p>
          <a:p>
            <a:r>
              <a:rPr lang="en-US" altLang="ko-KR" dirty="0"/>
              <a:t>D.P	</a:t>
            </a:r>
          </a:p>
          <a:p>
            <a:r>
              <a:rPr lang="ko-KR" altLang="en-US" dirty="0"/>
              <a:t>장르 </a:t>
            </a:r>
            <a:r>
              <a:rPr lang="en-US" altLang="ko-KR" dirty="0"/>
              <a:t>: </a:t>
            </a:r>
            <a:r>
              <a:rPr lang="en-US" altLang="ko-KR" b="1" dirty="0"/>
              <a:t>Action</a:t>
            </a:r>
            <a:r>
              <a:rPr lang="en-US" altLang="ko-KR" dirty="0"/>
              <a:t>/ </a:t>
            </a:r>
            <a:r>
              <a:rPr lang="en-US" altLang="ko-KR" b="1" dirty="0"/>
              <a:t>Crime</a:t>
            </a:r>
            <a:r>
              <a:rPr lang="en-US" altLang="ko-KR" dirty="0"/>
              <a:t>/ </a:t>
            </a:r>
            <a:r>
              <a:rPr lang="en-US" altLang="ko-KR" b="1" dirty="0"/>
              <a:t>Drama</a:t>
            </a:r>
            <a:r>
              <a:rPr lang="en-US" altLang="ko-KR" dirty="0"/>
              <a:t>	</a:t>
            </a:r>
          </a:p>
          <a:p>
            <a:r>
              <a:rPr lang="ko-KR" altLang="en-US" dirty="0"/>
              <a:t>연령제한 </a:t>
            </a:r>
            <a:r>
              <a:rPr lang="en-US" altLang="ko-KR" dirty="0"/>
              <a:t>: </a:t>
            </a:r>
            <a:r>
              <a:rPr lang="en-US" altLang="ko-KR" b="1" dirty="0"/>
              <a:t>TV-MA(</a:t>
            </a:r>
            <a:r>
              <a:rPr lang="ko-KR" altLang="en-US" b="1" dirty="0"/>
              <a:t>성인</a:t>
            </a:r>
            <a:r>
              <a:rPr lang="en-US" altLang="ko-KR" b="1" dirty="0"/>
              <a:t>)</a:t>
            </a:r>
          </a:p>
        </p:txBody>
      </p:sp>
      <p:sp>
        <p:nvSpPr>
          <p:cNvPr id="19" name="사각형: 둥근 모서리 18">
            <a:extLst/>
          </p:cNvPr>
          <p:cNvSpPr/>
          <p:nvPr/>
        </p:nvSpPr>
        <p:spPr>
          <a:xfrm>
            <a:off x="1989896" y="5899783"/>
            <a:ext cx="2298195" cy="491584"/>
          </a:xfrm>
          <a:prstGeom prst="roundRect">
            <a:avLst>
              <a:gd name="adj" fmla="val 9401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/>
          </p:cNvPr>
          <p:cNvSpPr/>
          <p:nvPr/>
        </p:nvSpPr>
        <p:spPr>
          <a:xfrm>
            <a:off x="510663" y="5888522"/>
            <a:ext cx="1166608" cy="491584"/>
          </a:xfrm>
          <a:prstGeom prst="roundRect">
            <a:avLst>
              <a:gd name="adj" fmla="val 94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5400000">
            <a:off x="784939" y="6059634"/>
            <a:ext cx="173257" cy="1493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46248" y="5965037"/>
            <a:ext cx="66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재생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01909" y="5965037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내가 </a:t>
            </a:r>
            <a:r>
              <a:rPr lang="ko-KR" altLang="en-US" sz="1600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찜한</a:t>
            </a:r>
            <a:r>
              <a:rPr lang="ko-KR" altLang="en-US" sz="16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콘텐츠</a:t>
            </a:r>
            <a:endParaRPr lang="ko-KR" altLang="en-US" sz="16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24" name="더하기 기호 23">
            <a:extLst/>
          </p:cNvPr>
          <p:cNvSpPr/>
          <p:nvPr/>
        </p:nvSpPr>
        <p:spPr>
          <a:xfrm>
            <a:off x="2175685" y="6034084"/>
            <a:ext cx="234164" cy="234164"/>
          </a:xfrm>
          <a:prstGeom prst="mathPlus">
            <a:avLst>
              <a:gd name="adj1" fmla="val 7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/>
          <p:cNvSpPr/>
          <p:nvPr/>
        </p:nvSpPr>
        <p:spPr>
          <a:xfrm>
            <a:off x="6165620" y="4633159"/>
            <a:ext cx="847725" cy="57150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/>
          <p:cNvSpPr/>
          <p:nvPr/>
        </p:nvSpPr>
        <p:spPr>
          <a:xfrm>
            <a:off x="5063113" y="5399720"/>
            <a:ext cx="3052740" cy="100012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흥행 장르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오징어게임 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개 보유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D.P :  3</a:t>
            </a:r>
            <a:r>
              <a:rPr lang="ko-KR" altLang="en-US" dirty="0">
                <a:solidFill>
                  <a:schemeClr val="tx1"/>
                </a:solidFill>
              </a:rPr>
              <a:t>개 보유</a:t>
            </a:r>
          </a:p>
        </p:txBody>
      </p:sp>
      <p:sp>
        <p:nvSpPr>
          <p:cNvPr id="29" name="사각형: 둥근 모서리 28"/>
          <p:cNvSpPr/>
          <p:nvPr/>
        </p:nvSpPr>
        <p:spPr>
          <a:xfrm>
            <a:off x="9096375" y="5464974"/>
            <a:ext cx="2739384" cy="100012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흥행 연령제한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오징어게임 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 성인 충족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D.P :  </a:t>
            </a:r>
            <a:r>
              <a:rPr lang="ko-KR" altLang="en-US" dirty="0">
                <a:solidFill>
                  <a:schemeClr val="tx1"/>
                </a:solidFill>
              </a:rPr>
              <a:t>성인 충족</a:t>
            </a:r>
          </a:p>
        </p:txBody>
      </p:sp>
      <p:sp>
        <p:nvSpPr>
          <p:cNvPr id="30" name="화살표: 아래쪽 29"/>
          <p:cNvSpPr/>
          <p:nvPr/>
        </p:nvSpPr>
        <p:spPr>
          <a:xfrm rot="16200000">
            <a:off x="8182252" y="5614031"/>
            <a:ext cx="847725" cy="57150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14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0EDE769-A723-43BF-87F2-ED5E59FB856B}"/>
              </a:ext>
            </a:extLst>
          </p:cNvPr>
          <p:cNvSpPr/>
          <p:nvPr/>
        </p:nvSpPr>
        <p:spPr>
          <a:xfrm>
            <a:off x="1989896" y="5899783"/>
            <a:ext cx="2298195" cy="491584"/>
          </a:xfrm>
          <a:prstGeom prst="roundRect">
            <a:avLst>
              <a:gd name="adj" fmla="val 9401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2359896-4E83-4F11-82A7-6419F95CDD37}"/>
              </a:ext>
            </a:extLst>
          </p:cNvPr>
          <p:cNvSpPr/>
          <p:nvPr/>
        </p:nvSpPr>
        <p:spPr>
          <a:xfrm>
            <a:off x="510663" y="5888522"/>
            <a:ext cx="1166608" cy="491584"/>
          </a:xfrm>
          <a:prstGeom prst="roundRect">
            <a:avLst>
              <a:gd name="adj" fmla="val 94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0709865" y="394025"/>
            <a:ext cx="253364" cy="253364"/>
            <a:chOff x="9210676" y="288410"/>
            <a:chExt cx="253364" cy="253364"/>
          </a:xfrm>
        </p:grpSpPr>
        <p:sp>
          <p:nvSpPr>
            <p:cNvPr id="9" name="타원 8"/>
            <p:cNvSpPr/>
            <p:nvPr/>
          </p:nvSpPr>
          <p:spPr>
            <a:xfrm>
              <a:off x="9210676" y="288410"/>
              <a:ext cx="190500" cy="190500"/>
            </a:xfrm>
            <a:prstGeom prst="ellipse">
              <a:avLst/>
            </a:pr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>
              <a:cxnSpLocks/>
              <a:stCxn id="9" idx="5"/>
            </p:cNvCxnSpPr>
            <p:nvPr/>
          </p:nvCxnSpPr>
          <p:spPr>
            <a:xfrm>
              <a:off x="9373278" y="451012"/>
              <a:ext cx="90762" cy="90762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017" y="344920"/>
            <a:ext cx="322114" cy="3221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31320" y="501987"/>
            <a:ext cx="50265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600" i="1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20" name="이등변 삼각형 19"/>
          <p:cNvSpPr/>
          <p:nvPr/>
        </p:nvSpPr>
        <p:spPr>
          <a:xfrm rot="5400000">
            <a:off x="784939" y="6059634"/>
            <a:ext cx="173257" cy="1493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6248" y="5965037"/>
            <a:ext cx="66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재생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01909" y="5965037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내가 </a:t>
            </a:r>
            <a:r>
              <a:rPr lang="ko-KR" altLang="en-US" sz="1600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찜한</a:t>
            </a:r>
            <a:r>
              <a:rPr lang="ko-KR" altLang="en-US" sz="16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콘텐츠</a:t>
            </a:r>
            <a:endParaRPr lang="ko-KR" altLang="en-US" sz="16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4E2E69B-6AC8-45CE-9EE2-E8CC1259E35E}"/>
              </a:ext>
            </a:extLst>
          </p:cNvPr>
          <p:cNvGrpSpPr/>
          <p:nvPr/>
        </p:nvGrpSpPr>
        <p:grpSpPr>
          <a:xfrm>
            <a:off x="11564920" y="343913"/>
            <a:ext cx="322114" cy="316149"/>
            <a:chOff x="5210644" y="1605591"/>
            <a:chExt cx="1612601" cy="158273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A376C1A-4F7C-4591-AC6B-4368E1A34130}"/>
                </a:ext>
              </a:extLst>
            </p:cNvPr>
            <p:cNvSpPr/>
            <p:nvPr/>
          </p:nvSpPr>
          <p:spPr>
            <a:xfrm>
              <a:off x="5210644" y="1605591"/>
              <a:ext cx="1612601" cy="158273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9A0F3A7-E1C9-4341-B2A6-14C4A72C5C50}"/>
                </a:ext>
              </a:extLst>
            </p:cNvPr>
            <p:cNvSpPr/>
            <p:nvPr/>
          </p:nvSpPr>
          <p:spPr>
            <a:xfrm>
              <a:off x="5546872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E678D6F-1782-4562-B0B2-4F35D7A9F317}"/>
                </a:ext>
              </a:extLst>
            </p:cNvPr>
            <p:cNvSpPr/>
            <p:nvPr/>
          </p:nvSpPr>
          <p:spPr>
            <a:xfrm>
              <a:off x="6338054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원호 39">
              <a:extLst>
                <a:ext uri="{FF2B5EF4-FFF2-40B4-BE49-F238E27FC236}">
                  <a16:creationId xmlns:a16="http://schemas.microsoft.com/office/drawing/2014/main" id="{589EA37C-F4F1-4E04-A6CD-36B0074E58D7}"/>
                </a:ext>
              </a:extLst>
            </p:cNvPr>
            <p:cNvSpPr/>
            <p:nvPr/>
          </p:nvSpPr>
          <p:spPr>
            <a:xfrm rot="7666223">
              <a:off x="5710953" y="1636939"/>
              <a:ext cx="759125" cy="1004177"/>
            </a:xfrm>
            <a:prstGeom prst="arc">
              <a:avLst/>
            </a:prstGeom>
            <a:ln w="28575" cap="rnd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더하기 기호 14">
            <a:extLst>
              <a:ext uri="{FF2B5EF4-FFF2-40B4-BE49-F238E27FC236}">
                <a16:creationId xmlns:a16="http://schemas.microsoft.com/office/drawing/2014/main" id="{15527D18-BC52-468B-B16A-A7973540BD90}"/>
              </a:ext>
            </a:extLst>
          </p:cNvPr>
          <p:cNvSpPr/>
          <p:nvPr/>
        </p:nvSpPr>
        <p:spPr>
          <a:xfrm>
            <a:off x="2175685" y="6034084"/>
            <a:ext cx="234164" cy="234164"/>
          </a:xfrm>
          <a:prstGeom prst="mathPlus">
            <a:avLst>
              <a:gd name="adj1" fmla="val 7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44572" y="2108370"/>
            <a:ext cx="6885228" cy="332398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성공적인 </a:t>
            </a:r>
            <a:r>
              <a:rPr lang="ko-KR" altLang="en-US" sz="2400" b="1" dirty="0" err="1"/>
              <a:t>넷플릭스</a:t>
            </a:r>
            <a:r>
              <a:rPr lang="ko-KR" altLang="en-US" sz="2400" b="1" dirty="0"/>
              <a:t> 제작 요건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ko-KR" altLang="en-US" sz="2400" b="1" dirty="0"/>
              <a:t>흥행 대표적인 요소 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드라마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범죄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스릴러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액션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코미디</a:t>
            </a:r>
            <a:endParaRPr lang="en-US" altLang="ko-KR" sz="2400" b="1" dirty="0"/>
          </a:p>
          <a:p>
            <a:r>
              <a:rPr lang="ko-KR" altLang="en-US" sz="2400" b="1" dirty="0"/>
              <a:t>흥행 연령제한 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성인지향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-</a:t>
            </a:r>
            <a:r>
              <a:rPr lang="ko-KR" altLang="en-US" sz="2400" b="1" dirty="0"/>
              <a:t>흥행 요소를 충족하는 복합적인 장르의 성인 지향 컨텐츠를 제작해야 유리하다</a:t>
            </a:r>
            <a:endParaRPr lang="en-US" altLang="ko-KR" sz="2400" b="1" dirty="0"/>
          </a:p>
          <a:p>
            <a:endParaRPr lang="en-US" altLang="ko-KR" dirty="0"/>
          </a:p>
        </p:txBody>
      </p:sp>
      <p:sp>
        <p:nvSpPr>
          <p:cNvPr id="25" name="직사각형 24"/>
          <p:cNvSpPr/>
          <p:nvPr/>
        </p:nvSpPr>
        <p:spPr>
          <a:xfrm>
            <a:off x="3876344" y="296443"/>
            <a:ext cx="4126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결론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https://fontmeme.com/temporary/eda48543298462c90ead7b5e4791847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68" y="157488"/>
            <a:ext cx="333375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71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7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6D9A10-71F8-4FE4-9982-1F80A67CCAEE}"/>
              </a:ext>
            </a:extLst>
          </p:cNvPr>
          <p:cNvSpPr txBox="1"/>
          <p:nvPr/>
        </p:nvSpPr>
        <p:spPr>
          <a:xfrm>
            <a:off x="5179723" y="559838"/>
            <a:ext cx="18325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AF0404"/>
                </a:solidFill>
                <a:effectLst>
                  <a:outerShdw dist="38100" dir="2640000" algn="bl" rotWithShape="0">
                    <a:schemeClr val="tx1"/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IDEX</a:t>
            </a:r>
            <a:endParaRPr lang="ko-KR" altLang="en-US" sz="5400" b="1" dirty="0">
              <a:ln w="12700">
                <a:solidFill>
                  <a:schemeClr val="tx1"/>
                </a:solidFill>
                <a:prstDash val="solid"/>
              </a:ln>
              <a:solidFill>
                <a:srgbClr val="AF0404"/>
              </a:solidFill>
              <a:effectLst>
                <a:outerShdw dist="38100" dir="2640000" algn="bl" rotWithShape="0">
                  <a:schemeClr val="tx1"/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EBB74D7-974F-4BDA-9D0B-274578277727}"/>
              </a:ext>
            </a:extLst>
          </p:cNvPr>
          <p:cNvCxnSpPr/>
          <p:nvPr/>
        </p:nvCxnSpPr>
        <p:spPr>
          <a:xfrm>
            <a:off x="4049483" y="1586205"/>
            <a:ext cx="4105469" cy="0"/>
          </a:xfrm>
          <a:prstGeom prst="line">
            <a:avLst/>
          </a:prstGeom>
          <a:ln w="44450" cap="rnd">
            <a:solidFill>
              <a:srgbClr val="AF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4BD48C-73BA-46F3-BE40-A93B2849A70B}"/>
              </a:ext>
            </a:extLst>
          </p:cNvPr>
          <p:cNvCxnSpPr/>
          <p:nvPr/>
        </p:nvCxnSpPr>
        <p:spPr>
          <a:xfrm>
            <a:off x="4062584" y="5850295"/>
            <a:ext cx="4105469" cy="0"/>
          </a:xfrm>
          <a:prstGeom prst="line">
            <a:avLst/>
          </a:prstGeom>
          <a:ln w="44450" cap="rnd">
            <a:solidFill>
              <a:srgbClr val="AF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3B956C-94D3-4DB0-80C9-362B90F506FB}"/>
              </a:ext>
            </a:extLst>
          </p:cNvPr>
          <p:cNvSpPr txBox="1"/>
          <p:nvPr/>
        </p:nvSpPr>
        <p:spPr>
          <a:xfrm>
            <a:off x="4348066" y="1820850"/>
            <a:ext cx="50385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배경</a:t>
            </a:r>
            <a:endParaRPr lang="en-US" altLang="ko-KR" sz="2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</a:rPr>
              <a:t>데이터 저장 및 적재</a:t>
            </a:r>
            <a:endParaRPr lang="en-US" altLang="ko-KR" sz="2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넷플릭스</a:t>
            </a:r>
            <a:r>
              <a:rPr lang="ko-KR" altLang="en-US" sz="2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작품 분석</a:t>
            </a:r>
            <a:endParaRPr lang="en-US" altLang="ko-KR" sz="2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흥행작 분석</a:t>
            </a:r>
            <a:endParaRPr lang="en-US" altLang="ko-KR" sz="2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632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0709865" y="394025"/>
            <a:ext cx="253364" cy="253364"/>
            <a:chOff x="9210676" y="288410"/>
            <a:chExt cx="253364" cy="253364"/>
          </a:xfrm>
        </p:grpSpPr>
        <p:sp>
          <p:nvSpPr>
            <p:cNvPr id="9" name="타원 8"/>
            <p:cNvSpPr/>
            <p:nvPr/>
          </p:nvSpPr>
          <p:spPr>
            <a:xfrm>
              <a:off x="9210676" y="288410"/>
              <a:ext cx="190500" cy="190500"/>
            </a:xfrm>
            <a:prstGeom prst="ellipse">
              <a:avLst/>
            </a:pr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>
              <a:cxnSpLocks/>
              <a:stCxn id="9" idx="5"/>
            </p:cNvCxnSpPr>
            <p:nvPr/>
          </p:nvCxnSpPr>
          <p:spPr>
            <a:xfrm>
              <a:off x="9373278" y="451012"/>
              <a:ext cx="90762" cy="90762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017" y="344920"/>
            <a:ext cx="322114" cy="32211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D4E2E69B-6AC8-45CE-9EE2-E8CC1259E35E}"/>
              </a:ext>
            </a:extLst>
          </p:cNvPr>
          <p:cNvGrpSpPr/>
          <p:nvPr/>
        </p:nvGrpSpPr>
        <p:grpSpPr>
          <a:xfrm>
            <a:off x="11564920" y="343913"/>
            <a:ext cx="322114" cy="316149"/>
            <a:chOff x="5210644" y="1605591"/>
            <a:chExt cx="1612601" cy="158273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A376C1A-4F7C-4591-AC6B-4368E1A34130}"/>
                </a:ext>
              </a:extLst>
            </p:cNvPr>
            <p:cNvSpPr/>
            <p:nvPr/>
          </p:nvSpPr>
          <p:spPr>
            <a:xfrm>
              <a:off x="5210644" y="1605591"/>
              <a:ext cx="1612601" cy="158273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9A0F3A7-E1C9-4341-B2A6-14C4A72C5C50}"/>
                </a:ext>
              </a:extLst>
            </p:cNvPr>
            <p:cNvSpPr/>
            <p:nvPr/>
          </p:nvSpPr>
          <p:spPr>
            <a:xfrm>
              <a:off x="5546872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E678D6F-1782-4562-B0B2-4F35D7A9F317}"/>
                </a:ext>
              </a:extLst>
            </p:cNvPr>
            <p:cNvSpPr/>
            <p:nvPr/>
          </p:nvSpPr>
          <p:spPr>
            <a:xfrm>
              <a:off x="6338054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원호 39">
              <a:extLst>
                <a:ext uri="{FF2B5EF4-FFF2-40B4-BE49-F238E27FC236}">
                  <a16:creationId xmlns:a16="http://schemas.microsoft.com/office/drawing/2014/main" id="{589EA37C-F4F1-4E04-A6CD-36B0074E58D7}"/>
                </a:ext>
              </a:extLst>
            </p:cNvPr>
            <p:cNvSpPr/>
            <p:nvPr/>
          </p:nvSpPr>
          <p:spPr>
            <a:xfrm rot="7666223">
              <a:off x="5710953" y="1636939"/>
              <a:ext cx="759125" cy="1004177"/>
            </a:xfrm>
            <a:prstGeom prst="arc">
              <a:avLst/>
            </a:prstGeom>
            <a:ln w="28575" cap="rnd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4" y="243237"/>
            <a:ext cx="1422763" cy="626780"/>
          </a:xfrm>
          <a:prstGeom prst="rect">
            <a:avLst/>
          </a:prstGeom>
        </p:spPr>
      </p:pic>
      <p:pic>
        <p:nvPicPr>
          <p:cNvPr id="6148" name="Picture 4" descr="오징어 게임&amp;#39; 흥행 이유?···CNN &amp;quot;정말 끝내준다, &amp;#39;기생충&amp;#39; 현상과 같아&amp;quot; 호평 - 경향신문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41" y="1318374"/>
            <a:ext cx="1917698" cy="283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킹덤(드라마) - 나무위키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383" y="1359342"/>
            <a:ext cx="1900079" cy="281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79083" y="4849980"/>
            <a:ext cx="6430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최근 오징어게임 </a:t>
            </a:r>
            <a:r>
              <a:rPr lang="en-US" altLang="ko-KR" dirty="0">
                <a:solidFill>
                  <a:schemeClr val="bg1"/>
                </a:solidFill>
              </a:rPr>
              <a:t>D.P </a:t>
            </a:r>
            <a:r>
              <a:rPr lang="ko-KR" altLang="en-US" dirty="0">
                <a:solidFill>
                  <a:schemeClr val="bg1"/>
                </a:solidFill>
              </a:rPr>
              <a:t>스위트홈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킹덤</a:t>
            </a:r>
            <a:r>
              <a:rPr lang="ko-KR" altLang="en-US" dirty="0">
                <a:solidFill>
                  <a:schemeClr val="bg1"/>
                </a:solidFill>
              </a:rPr>
              <a:t> 등과 같은 한국 작품들이 </a:t>
            </a:r>
            <a:r>
              <a:rPr lang="ko-KR" altLang="en-US" dirty="0" err="1">
                <a:solidFill>
                  <a:schemeClr val="bg1"/>
                </a:solidFill>
              </a:rPr>
              <a:t>넷플릭스를</a:t>
            </a:r>
            <a:r>
              <a:rPr lang="ko-KR" altLang="en-US" dirty="0">
                <a:solidFill>
                  <a:schemeClr val="bg1"/>
                </a:solidFill>
              </a:rPr>
              <a:t> 통해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국제적 인기를 누리고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그럼 </a:t>
            </a:r>
            <a:r>
              <a:rPr lang="ko-KR" altLang="en-US" dirty="0" err="1">
                <a:solidFill>
                  <a:schemeClr val="bg1"/>
                </a:solidFill>
              </a:rPr>
              <a:t>넷플릭스에서</a:t>
            </a:r>
            <a:r>
              <a:rPr lang="ko-KR" altLang="en-US" dirty="0">
                <a:solidFill>
                  <a:schemeClr val="bg1"/>
                </a:solidFill>
              </a:rPr>
              <a:t> 인기를 끄는 작품들은 </a:t>
            </a:r>
            <a:r>
              <a:rPr lang="ko-KR" altLang="en-US" dirty="0" err="1">
                <a:solidFill>
                  <a:schemeClr val="bg1"/>
                </a:solidFill>
              </a:rPr>
              <a:t>어떠한것이</a:t>
            </a:r>
            <a:r>
              <a:rPr lang="ko-KR" altLang="en-US" dirty="0">
                <a:solidFill>
                  <a:schemeClr val="bg1"/>
                </a:solidFill>
              </a:rPr>
              <a:t> 있는지 </a:t>
            </a:r>
            <a:r>
              <a:rPr lang="ko-KR" altLang="en-US" dirty="0" err="1">
                <a:solidFill>
                  <a:schemeClr val="bg1"/>
                </a:solidFill>
              </a:rPr>
              <a:t>분석하여보고</a:t>
            </a:r>
            <a:r>
              <a:rPr lang="ko-KR" altLang="en-US" dirty="0">
                <a:solidFill>
                  <a:schemeClr val="bg1"/>
                </a:solidFill>
              </a:rPr>
              <a:t>  흥행요소를 알아본다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152" name="Picture 8" descr="드라마 DP(디피), 시즌2 방영될까? &amp;lt; 이슈 &amp;lt; 연예 &amp;lt; 기사본문 - 국제뉴스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106" y="1351814"/>
            <a:ext cx="1942341" cy="282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소스 이미지 보기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0603">
            <a:off x="3570165" y="2143523"/>
            <a:ext cx="4567212" cy="168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071400" y="282005"/>
            <a:ext cx="14153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배경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21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31000">
              <a:schemeClr val="tx1">
                <a:alpha val="40000"/>
              </a:schemeClr>
            </a:gs>
            <a:gs pos="100000">
              <a:schemeClr val="bg1">
                <a:alpha val="0"/>
              </a:schemeClr>
            </a:gs>
          </a:gsLst>
          <a:lin ang="4200000" scaled="0"/>
        </a:gra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4" y="243237"/>
            <a:ext cx="1422763" cy="62678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0709865" y="394025"/>
            <a:ext cx="253364" cy="253364"/>
            <a:chOff x="9210676" y="288410"/>
            <a:chExt cx="253364" cy="253364"/>
          </a:xfrm>
        </p:grpSpPr>
        <p:sp>
          <p:nvSpPr>
            <p:cNvPr id="21" name="타원 20"/>
            <p:cNvSpPr/>
            <p:nvPr/>
          </p:nvSpPr>
          <p:spPr>
            <a:xfrm>
              <a:off x="9210676" y="288410"/>
              <a:ext cx="190500" cy="190500"/>
            </a:xfrm>
            <a:prstGeom prst="ellipse">
              <a:avLst/>
            </a:pr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/>
            <p:cNvCxnSpPr>
              <a:cxnSpLocks/>
              <a:stCxn id="21" idx="5"/>
            </p:cNvCxnSpPr>
            <p:nvPr/>
          </p:nvCxnSpPr>
          <p:spPr>
            <a:xfrm>
              <a:off x="9373278" y="451012"/>
              <a:ext cx="90762" cy="90762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3017" y="344920"/>
            <a:ext cx="322114" cy="322114"/>
          </a:xfrm>
          <a:prstGeom prst="rect">
            <a:avLst/>
          </a:prstGeom>
        </p:spPr>
      </p:pic>
      <p:grpSp>
        <p:nvGrpSpPr>
          <p:cNvPr id="24" name="그룹 23">
            <a:extLst/>
          </p:cNvPr>
          <p:cNvGrpSpPr/>
          <p:nvPr/>
        </p:nvGrpSpPr>
        <p:grpSpPr>
          <a:xfrm>
            <a:off x="11564920" y="343913"/>
            <a:ext cx="322114" cy="316149"/>
            <a:chOff x="5210644" y="1605591"/>
            <a:chExt cx="1612601" cy="1582739"/>
          </a:xfrm>
        </p:grpSpPr>
        <p:sp>
          <p:nvSpPr>
            <p:cNvPr id="25" name="직사각형 24">
              <a:extLst/>
            </p:cNvPr>
            <p:cNvSpPr/>
            <p:nvPr/>
          </p:nvSpPr>
          <p:spPr>
            <a:xfrm>
              <a:off x="5210644" y="1605591"/>
              <a:ext cx="1612601" cy="158273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/>
            </p:cNvPr>
            <p:cNvSpPr/>
            <p:nvPr/>
          </p:nvSpPr>
          <p:spPr>
            <a:xfrm>
              <a:off x="5546872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/>
            </p:cNvPr>
            <p:cNvSpPr/>
            <p:nvPr/>
          </p:nvSpPr>
          <p:spPr>
            <a:xfrm>
              <a:off x="6338054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원호 27">
              <a:extLst/>
            </p:cNvPr>
            <p:cNvSpPr/>
            <p:nvPr/>
          </p:nvSpPr>
          <p:spPr>
            <a:xfrm rot="7666223">
              <a:off x="5710953" y="1636939"/>
              <a:ext cx="759125" cy="1004177"/>
            </a:xfrm>
            <a:prstGeom prst="arc">
              <a:avLst/>
            </a:prstGeom>
            <a:ln w="28575" cap="rnd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203270" y="343913"/>
            <a:ext cx="3367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데이터 저장 및 적재</a:t>
            </a:r>
          </a:p>
        </p:txBody>
      </p:sp>
      <p:sp>
        <p:nvSpPr>
          <p:cNvPr id="30" name="Google Shape;235;p9"/>
          <p:cNvSpPr txBox="1"/>
          <p:nvPr/>
        </p:nvSpPr>
        <p:spPr>
          <a:xfrm>
            <a:off x="3010571" y="1451775"/>
            <a:ext cx="2375195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9525" algn="ctr">
              <a:buClr>
                <a:srgbClr val="953734"/>
              </a:buClr>
              <a:buSzPts val="2500"/>
            </a:pPr>
            <a:r>
              <a:rPr lang="en-US" sz="250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저장 환경 구성</a:t>
            </a:r>
            <a:endParaRPr sz="2500">
              <a:solidFill>
                <a:srgbClr val="9537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236;p9"/>
          <p:cNvSpPr/>
          <p:nvPr/>
        </p:nvSpPr>
        <p:spPr>
          <a:xfrm>
            <a:off x="2783630" y="2118075"/>
            <a:ext cx="2880320" cy="621267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237;p9"/>
          <p:cNvSpPr/>
          <p:nvPr/>
        </p:nvSpPr>
        <p:spPr>
          <a:xfrm>
            <a:off x="6470866" y="2118075"/>
            <a:ext cx="3081516" cy="621267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238;p9"/>
          <p:cNvSpPr txBox="1"/>
          <p:nvPr/>
        </p:nvSpPr>
        <p:spPr>
          <a:xfrm>
            <a:off x="2839290" y="2295002"/>
            <a:ext cx="280831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9525" algn="ctr">
              <a:buClr>
                <a:schemeClr val="dk1"/>
              </a:buClr>
              <a:buSzPts val="1500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빅데이터 분석을 위한 환경 구성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240;p9"/>
          <p:cNvSpPr txBox="1"/>
          <p:nvPr/>
        </p:nvSpPr>
        <p:spPr>
          <a:xfrm>
            <a:off x="6470868" y="1440662"/>
            <a:ext cx="2865488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9525" algn="ctr">
              <a:buClr>
                <a:srgbClr val="953734"/>
              </a:buClr>
              <a:buSzPts val="2500"/>
            </a:pPr>
            <a:r>
              <a:rPr lang="en-US" sz="250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데이터 이관 및 적재</a:t>
            </a:r>
            <a:endParaRPr sz="2500">
              <a:solidFill>
                <a:srgbClr val="9537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241;p9"/>
          <p:cNvSpPr txBox="1"/>
          <p:nvPr/>
        </p:nvSpPr>
        <p:spPr>
          <a:xfrm>
            <a:off x="6470866" y="2279816"/>
            <a:ext cx="308151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9525" algn="ctr">
              <a:buClr>
                <a:schemeClr val="dk1"/>
              </a:buClr>
              <a:buSzPts val="1500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데이터웨어하우스 모델링 및 적재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245;p9"/>
          <p:cNvSpPr txBox="1"/>
          <p:nvPr/>
        </p:nvSpPr>
        <p:spPr>
          <a:xfrm>
            <a:off x="2578642" y="1440661"/>
            <a:ext cx="521297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9525" algn="ctr">
              <a:buClr>
                <a:srgbClr val="953734"/>
              </a:buClr>
              <a:buSzPts val="2500"/>
            </a:pPr>
            <a:r>
              <a:rPr lang="en-US" sz="2500" b="1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endParaRPr sz="2500" b="1">
              <a:solidFill>
                <a:srgbClr val="9537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246;p9"/>
          <p:cNvSpPr txBox="1"/>
          <p:nvPr/>
        </p:nvSpPr>
        <p:spPr>
          <a:xfrm>
            <a:off x="5949572" y="1423388"/>
            <a:ext cx="521297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9525" algn="ctr">
              <a:buClr>
                <a:srgbClr val="953734"/>
              </a:buClr>
              <a:buSzPts val="2500"/>
            </a:pPr>
            <a:r>
              <a:rPr lang="en-US" sz="2500" b="1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endParaRPr sz="2500" b="1">
              <a:solidFill>
                <a:srgbClr val="9537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239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34438" y="2852937"/>
            <a:ext cx="3745539" cy="336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242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10219" y="3023027"/>
            <a:ext cx="3978906" cy="3309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2565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31000">
              <a:schemeClr val="tx1">
                <a:alpha val="40000"/>
              </a:schemeClr>
            </a:gs>
            <a:gs pos="100000">
              <a:schemeClr val="bg1">
                <a:alpha val="0"/>
              </a:schemeClr>
            </a:gs>
          </a:gsLst>
          <a:lin ang="4200000" scaled="0"/>
        </a:gra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"/>
          <p:cNvSpPr/>
          <p:nvPr/>
        </p:nvSpPr>
        <p:spPr>
          <a:xfrm>
            <a:off x="2091520" y="2442072"/>
            <a:ext cx="1945965" cy="3841070"/>
          </a:xfrm>
          <a:prstGeom prst="rect">
            <a:avLst/>
          </a:prstGeom>
          <a:noFill/>
          <a:ln w="9525" cap="flat" cmpd="sng">
            <a:solidFill>
              <a:srgbClr val="E5B8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10"/>
          <p:cNvSpPr txBox="1"/>
          <p:nvPr/>
        </p:nvSpPr>
        <p:spPr>
          <a:xfrm>
            <a:off x="2237211" y="2746780"/>
            <a:ext cx="2501366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fontAlgn="t"/>
            <a:r>
              <a:rPr lang="en-US" altLang="ko-KR" sz="1400" dirty="0"/>
              <a:t>Title</a:t>
            </a:r>
            <a:endParaRPr lang="ko-KR" altLang="ko-KR" sz="1400" dirty="0"/>
          </a:p>
          <a:p>
            <a:pPr fontAlgn="t"/>
            <a:r>
              <a:rPr lang="en-US" altLang="ko-KR" sz="1400" dirty="0"/>
              <a:t>Genre</a:t>
            </a:r>
            <a:endParaRPr lang="ko-KR" altLang="ko-KR" sz="1400" dirty="0"/>
          </a:p>
          <a:p>
            <a:pPr fontAlgn="t"/>
            <a:r>
              <a:rPr lang="en-US" altLang="ko-KR" sz="1400" dirty="0"/>
              <a:t>Tags</a:t>
            </a:r>
            <a:endParaRPr lang="ko-KR" altLang="ko-KR" sz="1400" dirty="0"/>
          </a:p>
          <a:p>
            <a:pPr fontAlgn="t"/>
            <a:r>
              <a:rPr lang="en-US" altLang="ko-KR" sz="1400" dirty="0"/>
              <a:t>Languages</a:t>
            </a:r>
            <a:endParaRPr lang="ko-KR" altLang="ko-KR" sz="1400" dirty="0"/>
          </a:p>
          <a:p>
            <a:pPr fontAlgn="t"/>
            <a:r>
              <a:rPr lang="en-US" altLang="ko-KR" sz="1400" dirty="0" err="1"/>
              <a:t>Series_or_Movie</a:t>
            </a:r>
            <a:r>
              <a:rPr lang="en-US" altLang="ko-KR" sz="1400" dirty="0"/>
              <a:t> </a:t>
            </a:r>
            <a:endParaRPr lang="ko-KR" altLang="ko-KR" sz="1400" dirty="0"/>
          </a:p>
          <a:p>
            <a:pPr fontAlgn="t"/>
            <a:r>
              <a:rPr lang="en-US" altLang="ko-KR" sz="1400" dirty="0" err="1"/>
              <a:t>Hidden_Gem_Score</a:t>
            </a:r>
            <a:r>
              <a:rPr lang="en-US" altLang="ko-KR" sz="1400" dirty="0"/>
              <a:t> </a:t>
            </a:r>
            <a:endParaRPr lang="ko-KR" altLang="ko-KR" sz="1400" dirty="0"/>
          </a:p>
          <a:p>
            <a:pPr fontAlgn="t"/>
            <a:r>
              <a:rPr lang="en-US" altLang="ko-KR" sz="1400" dirty="0" err="1"/>
              <a:t>Country_Availability</a:t>
            </a:r>
            <a:r>
              <a:rPr lang="en-US" altLang="ko-KR" sz="1400" dirty="0"/>
              <a:t> </a:t>
            </a:r>
            <a:endParaRPr lang="ko-KR" altLang="ko-KR" sz="1400" dirty="0"/>
          </a:p>
          <a:p>
            <a:pPr fontAlgn="t"/>
            <a:r>
              <a:rPr lang="en-US" altLang="ko-KR" sz="1400" dirty="0"/>
              <a:t>Runtime </a:t>
            </a:r>
            <a:endParaRPr lang="ko-KR" altLang="ko-KR" sz="1400" dirty="0"/>
          </a:p>
          <a:p>
            <a:pPr fontAlgn="t"/>
            <a:r>
              <a:rPr lang="en-US" altLang="ko-KR" sz="1400" dirty="0"/>
              <a:t>Director </a:t>
            </a:r>
            <a:endParaRPr lang="ko-KR" altLang="ko-KR" sz="1400" dirty="0"/>
          </a:p>
          <a:p>
            <a:pPr fontAlgn="t"/>
            <a:r>
              <a:rPr lang="en-US" altLang="ko-KR" sz="1400" dirty="0"/>
              <a:t>Writer </a:t>
            </a:r>
            <a:endParaRPr lang="ko-KR" altLang="ko-KR" sz="1400" dirty="0"/>
          </a:p>
          <a:p>
            <a:pPr fontAlgn="t"/>
            <a:r>
              <a:rPr lang="en-US" altLang="ko-KR" sz="1400" dirty="0"/>
              <a:t>Actors </a:t>
            </a:r>
            <a:endParaRPr lang="ko-KR" altLang="ko-KR" sz="1400" dirty="0"/>
          </a:p>
          <a:p>
            <a:pPr fontAlgn="t"/>
            <a:r>
              <a:rPr lang="en-US" altLang="ko-KR" sz="1400" dirty="0" err="1"/>
              <a:t>View_Rating</a:t>
            </a:r>
            <a:r>
              <a:rPr lang="en-US" altLang="ko-KR" sz="1400" dirty="0"/>
              <a:t> </a:t>
            </a:r>
            <a:endParaRPr lang="ko-KR" altLang="ko-KR" sz="1400" dirty="0"/>
          </a:p>
          <a:p>
            <a:pPr fontAlgn="t"/>
            <a:r>
              <a:rPr lang="en-US" altLang="ko-KR" sz="1400" dirty="0" err="1"/>
              <a:t>IMDb_Score</a:t>
            </a:r>
            <a:r>
              <a:rPr lang="en-US" altLang="ko-KR" sz="1400" dirty="0"/>
              <a:t> </a:t>
            </a:r>
            <a:endParaRPr lang="ko-KR" altLang="ko-KR" sz="1400" dirty="0"/>
          </a:p>
          <a:p>
            <a:pPr fontAlgn="t"/>
            <a:r>
              <a:rPr lang="en-US" altLang="ko-KR" sz="1400" dirty="0" err="1"/>
              <a:t>IMDb_Votes</a:t>
            </a:r>
            <a:r>
              <a:rPr lang="en-US" altLang="ko-KR" sz="1400" dirty="0"/>
              <a:t> </a:t>
            </a:r>
            <a:endParaRPr lang="ko-KR" altLang="ko-KR" sz="1400" dirty="0"/>
          </a:p>
          <a:p>
            <a:pPr marL="9525">
              <a:buClr>
                <a:schemeClr val="dk1"/>
              </a:buClr>
              <a:buSzPts val="1500"/>
            </a:pPr>
            <a:endParaRPr sz="1400" dirty="0"/>
          </a:p>
        </p:txBody>
      </p:sp>
      <p:sp>
        <p:nvSpPr>
          <p:cNvPr id="259" name="Google Shape;259;p10"/>
          <p:cNvSpPr txBox="1"/>
          <p:nvPr/>
        </p:nvSpPr>
        <p:spPr>
          <a:xfrm>
            <a:off x="2370889" y="1715309"/>
            <a:ext cx="1512959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9525">
              <a:buClr>
                <a:srgbClr val="953734"/>
              </a:buClr>
              <a:buSzPts val="2500"/>
            </a:pPr>
            <a:r>
              <a:rPr lang="ko-KR" altLang="en-US" sz="2500" b="1" dirty="0" err="1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칼럼명</a:t>
            </a:r>
            <a:endParaRPr sz="2500" b="1" dirty="0">
              <a:solidFill>
                <a:srgbClr val="9537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0"/>
          <p:cNvSpPr txBox="1"/>
          <p:nvPr/>
        </p:nvSpPr>
        <p:spPr>
          <a:xfrm>
            <a:off x="5062052" y="1710463"/>
            <a:ext cx="18002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9525">
              <a:buClr>
                <a:srgbClr val="953734"/>
              </a:buClr>
              <a:buSzPts val="2500"/>
            </a:pPr>
            <a:r>
              <a:rPr lang="en-US" sz="2500" b="1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스키마 생성</a:t>
            </a:r>
            <a:endParaRPr/>
          </a:p>
        </p:txBody>
      </p:sp>
      <p:sp>
        <p:nvSpPr>
          <p:cNvPr id="261" name="Google Shape;261;p10"/>
          <p:cNvSpPr txBox="1"/>
          <p:nvPr/>
        </p:nvSpPr>
        <p:spPr>
          <a:xfrm>
            <a:off x="8501170" y="1710462"/>
            <a:ext cx="9001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9525">
              <a:buClr>
                <a:srgbClr val="953734"/>
              </a:buClr>
              <a:buSzPts val="2500"/>
            </a:pPr>
            <a:r>
              <a:rPr lang="en-US" sz="2500" b="1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적재</a:t>
            </a:r>
            <a:endParaRPr sz="2500" b="1">
              <a:solidFill>
                <a:srgbClr val="9537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0"/>
          <p:cNvSpPr/>
          <p:nvPr/>
        </p:nvSpPr>
        <p:spPr>
          <a:xfrm>
            <a:off x="4125948" y="1633646"/>
            <a:ext cx="576064" cy="548044"/>
          </a:xfrm>
          <a:prstGeom prst="chevron">
            <a:avLst>
              <a:gd name="adj" fmla="val 50000"/>
            </a:avLst>
          </a:prstGeom>
          <a:solidFill>
            <a:srgbClr val="D995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p10"/>
          <p:cNvSpPr/>
          <p:nvPr/>
        </p:nvSpPr>
        <p:spPr>
          <a:xfrm>
            <a:off x="7294300" y="1664638"/>
            <a:ext cx="576064" cy="548044"/>
          </a:xfrm>
          <a:prstGeom prst="chevron">
            <a:avLst>
              <a:gd name="adj" fmla="val 50000"/>
            </a:avLst>
          </a:prstGeom>
          <a:solidFill>
            <a:srgbClr val="D995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10"/>
          <p:cNvSpPr txBox="1"/>
          <p:nvPr/>
        </p:nvSpPr>
        <p:spPr>
          <a:xfrm>
            <a:off x="4959640" y="2594828"/>
            <a:ext cx="2459044" cy="3508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9525">
              <a:buClr>
                <a:schemeClr val="dk1"/>
              </a:buClr>
              <a:buSzPts val="1300"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TABLE 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netflix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</a:p>
          <a:p>
            <a:pPr marL="9525">
              <a:buClr>
                <a:schemeClr val="dk1"/>
              </a:buClr>
              <a:buSzPts val="1300"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Title string,</a:t>
            </a:r>
          </a:p>
          <a:p>
            <a:pPr marL="9525">
              <a:buClr>
                <a:schemeClr val="dk1"/>
              </a:buClr>
              <a:buSzPts val="1300"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Genre string,</a:t>
            </a:r>
          </a:p>
          <a:p>
            <a:pPr marL="9525">
              <a:buClr>
                <a:schemeClr val="dk1"/>
              </a:buClr>
              <a:buSzPts val="1300"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Tags string,</a:t>
            </a:r>
          </a:p>
          <a:p>
            <a:pPr marL="9525">
              <a:buClr>
                <a:schemeClr val="dk1"/>
              </a:buClr>
              <a:buSzPts val="1300"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Languages string,   </a:t>
            </a:r>
          </a:p>
          <a:p>
            <a:pPr marL="9525">
              <a:buClr>
                <a:schemeClr val="dk1"/>
              </a:buClr>
              <a:buSzPts val="1300"/>
            </a:pP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Series_or_Movie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string,   </a:t>
            </a:r>
          </a:p>
          <a:p>
            <a:pPr marL="9525">
              <a:buClr>
                <a:schemeClr val="dk1"/>
              </a:buClr>
              <a:buSzPts val="1300"/>
            </a:pP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Hidden_Gem_Score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double,</a:t>
            </a:r>
          </a:p>
          <a:p>
            <a:pPr marL="9525">
              <a:buClr>
                <a:schemeClr val="dk1"/>
              </a:buClr>
              <a:buSzPts val="1300"/>
            </a:pP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Country_Availability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string,   </a:t>
            </a:r>
          </a:p>
          <a:p>
            <a:pPr marL="9525">
              <a:buClr>
                <a:schemeClr val="dk1"/>
              </a:buClr>
              <a:buSzPts val="1300"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Runtime string,   </a:t>
            </a:r>
          </a:p>
          <a:p>
            <a:pPr marL="9525">
              <a:buClr>
                <a:schemeClr val="dk1"/>
              </a:buClr>
              <a:buSzPts val="1300"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Director string,</a:t>
            </a:r>
          </a:p>
          <a:p>
            <a:pPr marL="9525">
              <a:buClr>
                <a:schemeClr val="dk1"/>
              </a:buClr>
              <a:buSzPts val="1300"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Writer string,</a:t>
            </a:r>
          </a:p>
          <a:p>
            <a:pPr marL="9525">
              <a:buClr>
                <a:schemeClr val="dk1"/>
              </a:buClr>
              <a:buSzPts val="1300"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Actors string,</a:t>
            </a:r>
          </a:p>
          <a:p>
            <a:pPr marL="9525">
              <a:buClr>
                <a:schemeClr val="dk1"/>
              </a:buClr>
              <a:buSzPts val="1300"/>
            </a:pP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View_Rating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string,   </a:t>
            </a:r>
          </a:p>
          <a:p>
            <a:pPr marL="9525">
              <a:buClr>
                <a:schemeClr val="dk1"/>
              </a:buClr>
              <a:buSzPts val="1300"/>
            </a:pP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IMDb_Score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double,</a:t>
            </a:r>
          </a:p>
          <a:p>
            <a:pPr marL="9525">
              <a:buClr>
                <a:schemeClr val="dk1"/>
              </a:buClr>
              <a:buSzPts val="1300"/>
            </a:pP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IMDb_Votes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bigint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,)</a:t>
            </a:r>
          </a:p>
          <a:p>
            <a:pPr marL="9525">
              <a:buClr>
                <a:schemeClr val="dk1"/>
              </a:buClr>
              <a:buSzPts val="1300"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ROW FORMAT DELIMITED</a:t>
            </a:r>
          </a:p>
          <a:p>
            <a:pPr marL="9525">
              <a:buClr>
                <a:schemeClr val="dk1"/>
              </a:buClr>
              <a:buSzPts val="1300"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FIELDS TERMINATED BY ','</a:t>
            </a:r>
          </a:p>
          <a:p>
            <a:pPr marL="9525">
              <a:buClr>
                <a:schemeClr val="dk1"/>
              </a:buClr>
              <a:buSzPts val="1300"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LINES TERMINATED BY '\n'</a:t>
            </a:r>
          </a:p>
          <a:p>
            <a:pPr marL="9525">
              <a:buClr>
                <a:schemeClr val="dk1"/>
              </a:buClr>
              <a:buSzPts val="1300"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STORED AS...</a:t>
            </a:r>
            <a:endParaRPr sz="1200" dirty="0"/>
          </a:p>
        </p:txBody>
      </p:sp>
      <p:sp>
        <p:nvSpPr>
          <p:cNvPr id="265" name="Google Shape;265;p10"/>
          <p:cNvSpPr/>
          <p:nvPr/>
        </p:nvSpPr>
        <p:spPr>
          <a:xfrm>
            <a:off x="7896200" y="2486000"/>
            <a:ext cx="1922674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dirty="0"/>
          </a:p>
          <a:p>
            <a:r>
              <a:rPr lang="en-US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inpath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"Netflix_2021_1.csv"  </a:t>
            </a:r>
            <a:r>
              <a:rPr lang="en-US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overwrite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into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r>
              <a:rPr lang="ko-KR" altLang="en-US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netflix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/>
          <p:nvPr/>
        </p:nvSpPr>
        <p:spPr>
          <a:xfrm>
            <a:off x="4858762" y="2442072"/>
            <a:ext cx="2178674" cy="3841070"/>
          </a:xfrm>
          <a:prstGeom prst="rect">
            <a:avLst/>
          </a:prstGeom>
          <a:noFill/>
          <a:ln w="9525" cap="flat" cmpd="sng">
            <a:solidFill>
              <a:srgbClr val="E5B8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10"/>
          <p:cNvSpPr/>
          <p:nvPr/>
        </p:nvSpPr>
        <p:spPr>
          <a:xfrm>
            <a:off x="7773726" y="2442072"/>
            <a:ext cx="2178674" cy="3841070"/>
          </a:xfrm>
          <a:prstGeom prst="rect">
            <a:avLst/>
          </a:prstGeom>
          <a:noFill/>
          <a:ln w="9525" cap="flat" cmpd="sng">
            <a:solidFill>
              <a:srgbClr val="E5B8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4" y="243237"/>
            <a:ext cx="1422763" cy="62678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0709865" y="394025"/>
            <a:ext cx="253364" cy="253364"/>
            <a:chOff x="9210676" y="288410"/>
            <a:chExt cx="253364" cy="253364"/>
          </a:xfrm>
        </p:grpSpPr>
        <p:sp>
          <p:nvSpPr>
            <p:cNvPr id="21" name="타원 20"/>
            <p:cNvSpPr/>
            <p:nvPr/>
          </p:nvSpPr>
          <p:spPr>
            <a:xfrm>
              <a:off x="9210676" y="288410"/>
              <a:ext cx="190500" cy="190500"/>
            </a:xfrm>
            <a:prstGeom prst="ellipse">
              <a:avLst/>
            </a:pr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/>
            <p:cNvCxnSpPr>
              <a:cxnSpLocks/>
              <a:stCxn id="21" idx="5"/>
            </p:cNvCxnSpPr>
            <p:nvPr/>
          </p:nvCxnSpPr>
          <p:spPr>
            <a:xfrm>
              <a:off x="9373278" y="451012"/>
              <a:ext cx="90762" cy="90762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3017" y="344920"/>
            <a:ext cx="322114" cy="322114"/>
          </a:xfrm>
          <a:prstGeom prst="rect">
            <a:avLst/>
          </a:prstGeom>
        </p:spPr>
      </p:pic>
      <p:grpSp>
        <p:nvGrpSpPr>
          <p:cNvPr id="24" name="그룹 23">
            <a:extLst/>
          </p:cNvPr>
          <p:cNvGrpSpPr/>
          <p:nvPr/>
        </p:nvGrpSpPr>
        <p:grpSpPr>
          <a:xfrm>
            <a:off x="11564920" y="343913"/>
            <a:ext cx="322114" cy="316149"/>
            <a:chOff x="5210644" y="1605591"/>
            <a:chExt cx="1612601" cy="1582739"/>
          </a:xfrm>
        </p:grpSpPr>
        <p:sp>
          <p:nvSpPr>
            <p:cNvPr id="25" name="직사각형 24">
              <a:extLst/>
            </p:cNvPr>
            <p:cNvSpPr/>
            <p:nvPr/>
          </p:nvSpPr>
          <p:spPr>
            <a:xfrm>
              <a:off x="5210644" y="1605591"/>
              <a:ext cx="1612601" cy="158273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/>
            </p:cNvPr>
            <p:cNvSpPr/>
            <p:nvPr/>
          </p:nvSpPr>
          <p:spPr>
            <a:xfrm>
              <a:off x="5546872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/>
            </p:cNvPr>
            <p:cNvSpPr/>
            <p:nvPr/>
          </p:nvSpPr>
          <p:spPr>
            <a:xfrm>
              <a:off x="6338054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원호 27">
              <a:extLst/>
            </p:cNvPr>
            <p:cNvSpPr/>
            <p:nvPr/>
          </p:nvSpPr>
          <p:spPr>
            <a:xfrm rot="7666223">
              <a:off x="5710953" y="1636939"/>
              <a:ext cx="759125" cy="1004177"/>
            </a:xfrm>
            <a:prstGeom prst="arc">
              <a:avLst/>
            </a:prstGeom>
            <a:ln w="28575" cap="rnd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203270" y="343913"/>
            <a:ext cx="3367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데이터 저장 및 적재</a:t>
            </a:r>
          </a:p>
        </p:txBody>
      </p:sp>
    </p:spTree>
    <p:extLst>
      <p:ext uri="{BB962C8B-B14F-4D97-AF65-F5344CB8AC3E}">
        <p14:creationId xmlns:p14="http://schemas.microsoft.com/office/powerpoint/2010/main" val="1013139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0EDE769-A723-43BF-87F2-ED5E59FB856B}"/>
              </a:ext>
            </a:extLst>
          </p:cNvPr>
          <p:cNvSpPr/>
          <p:nvPr/>
        </p:nvSpPr>
        <p:spPr>
          <a:xfrm>
            <a:off x="1989896" y="5899783"/>
            <a:ext cx="2298195" cy="491584"/>
          </a:xfrm>
          <a:prstGeom prst="roundRect">
            <a:avLst>
              <a:gd name="adj" fmla="val 9401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2359896-4E83-4F11-82A7-6419F95CDD37}"/>
              </a:ext>
            </a:extLst>
          </p:cNvPr>
          <p:cNvSpPr/>
          <p:nvPr/>
        </p:nvSpPr>
        <p:spPr>
          <a:xfrm>
            <a:off x="510663" y="5888522"/>
            <a:ext cx="1166608" cy="491584"/>
          </a:xfrm>
          <a:prstGeom prst="roundRect">
            <a:avLst>
              <a:gd name="adj" fmla="val 94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0709865" y="394025"/>
            <a:ext cx="253364" cy="253364"/>
            <a:chOff x="9210676" y="288410"/>
            <a:chExt cx="253364" cy="253364"/>
          </a:xfrm>
        </p:grpSpPr>
        <p:sp>
          <p:nvSpPr>
            <p:cNvPr id="9" name="타원 8"/>
            <p:cNvSpPr/>
            <p:nvPr/>
          </p:nvSpPr>
          <p:spPr>
            <a:xfrm>
              <a:off x="9210676" y="288410"/>
              <a:ext cx="190500" cy="190500"/>
            </a:xfrm>
            <a:prstGeom prst="ellipse">
              <a:avLst/>
            </a:pr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>
              <a:cxnSpLocks/>
              <a:stCxn id="9" idx="5"/>
            </p:cNvCxnSpPr>
            <p:nvPr/>
          </p:nvCxnSpPr>
          <p:spPr>
            <a:xfrm>
              <a:off x="9373278" y="451012"/>
              <a:ext cx="90762" cy="90762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017" y="344920"/>
            <a:ext cx="322114" cy="3221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31321" y="1450733"/>
            <a:ext cx="4759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i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영화감독 </a:t>
            </a:r>
            <a:r>
              <a:rPr lang="ko-KR" altLang="en-US" sz="3600" i="1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작품수</a:t>
            </a:r>
            <a:r>
              <a:rPr lang="ko-KR" altLang="en-US" sz="3600" i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순위</a:t>
            </a:r>
            <a:endParaRPr lang="en-US" altLang="ko-KR" sz="3600" i="1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en-US" altLang="ko-KR" sz="1200" b="1" dirty="0">
                <a:solidFill>
                  <a:srgbClr val="00B05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66.423 S</a:t>
            </a:r>
            <a:r>
              <a:rPr lang="ko-KR" altLang="en-US" sz="1200" b="1" dirty="0">
                <a:solidFill>
                  <a:srgbClr val="00B05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  </a:t>
            </a:r>
            <a:r>
              <a:rPr lang="en-US" altLang="ko-KR" sz="1200" b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IMDB   </a:t>
            </a:r>
            <a:r>
              <a:rPr lang="ko-KR" altLang="en-US" sz="1200" b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투표자수</a:t>
            </a:r>
            <a:r>
              <a:rPr lang="en-US" altLang="ko-KR" sz="1200" b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&gt;100000</a:t>
            </a:r>
            <a:r>
              <a:rPr lang="ko-KR" altLang="en-US" sz="1200" b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명 </a:t>
            </a:r>
            <a:endParaRPr lang="en-US" altLang="ko-KR" sz="1200" b="1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넷플릭스에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있는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영화들중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가장 많이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넷플릭스에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작품이 있는지를 알아보자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</p:txBody>
      </p:sp>
      <p:sp>
        <p:nvSpPr>
          <p:cNvPr id="20" name="이등변 삼각형 19"/>
          <p:cNvSpPr/>
          <p:nvPr/>
        </p:nvSpPr>
        <p:spPr>
          <a:xfrm rot="5400000">
            <a:off x="784939" y="6059634"/>
            <a:ext cx="173257" cy="1493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6248" y="5965037"/>
            <a:ext cx="66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재생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01909" y="5965037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내가 </a:t>
            </a:r>
            <a:r>
              <a:rPr lang="ko-KR" altLang="en-US" sz="1600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찜한</a:t>
            </a:r>
            <a:r>
              <a:rPr lang="ko-KR" altLang="en-US" sz="16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콘텐츠</a:t>
            </a:r>
            <a:endParaRPr lang="ko-KR" altLang="en-US" sz="16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4E2E69B-6AC8-45CE-9EE2-E8CC1259E35E}"/>
              </a:ext>
            </a:extLst>
          </p:cNvPr>
          <p:cNvGrpSpPr/>
          <p:nvPr/>
        </p:nvGrpSpPr>
        <p:grpSpPr>
          <a:xfrm>
            <a:off x="11564920" y="343913"/>
            <a:ext cx="322114" cy="316149"/>
            <a:chOff x="5210644" y="1605591"/>
            <a:chExt cx="1612601" cy="158273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A376C1A-4F7C-4591-AC6B-4368E1A34130}"/>
                </a:ext>
              </a:extLst>
            </p:cNvPr>
            <p:cNvSpPr/>
            <p:nvPr/>
          </p:nvSpPr>
          <p:spPr>
            <a:xfrm>
              <a:off x="5210644" y="1605591"/>
              <a:ext cx="1612601" cy="158273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9A0F3A7-E1C9-4341-B2A6-14C4A72C5C50}"/>
                </a:ext>
              </a:extLst>
            </p:cNvPr>
            <p:cNvSpPr/>
            <p:nvPr/>
          </p:nvSpPr>
          <p:spPr>
            <a:xfrm>
              <a:off x="5546872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E678D6F-1782-4562-B0B2-4F35D7A9F317}"/>
                </a:ext>
              </a:extLst>
            </p:cNvPr>
            <p:cNvSpPr/>
            <p:nvPr/>
          </p:nvSpPr>
          <p:spPr>
            <a:xfrm>
              <a:off x="6338054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원호 39">
              <a:extLst>
                <a:ext uri="{FF2B5EF4-FFF2-40B4-BE49-F238E27FC236}">
                  <a16:creationId xmlns:a16="http://schemas.microsoft.com/office/drawing/2014/main" id="{589EA37C-F4F1-4E04-A6CD-36B0074E58D7}"/>
                </a:ext>
              </a:extLst>
            </p:cNvPr>
            <p:cNvSpPr/>
            <p:nvPr/>
          </p:nvSpPr>
          <p:spPr>
            <a:xfrm rot="7666223">
              <a:off x="5710953" y="1636939"/>
              <a:ext cx="759125" cy="1004177"/>
            </a:xfrm>
            <a:prstGeom prst="arc">
              <a:avLst/>
            </a:prstGeom>
            <a:ln w="28575" cap="rnd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더하기 기호 14">
            <a:extLst>
              <a:ext uri="{FF2B5EF4-FFF2-40B4-BE49-F238E27FC236}">
                <a16:creationId xmlns:a16="http://schemas.microsoft.com/office/drawing/2014/main" id="{15527D18-BC52-468B-B16A-A7973540BD90}"/>
              </a:ext>
            </a:extLst>
          </p:cNvPr>
          <p:cNvSpPr/>
          <p:nvPr/>
        </p:nvSpPr>
        <p:spPr>
          <a:xfrm>
            <a:off x="2175685" y="6034084"/>
            <a:ext cx="234164" cy="234164"/>
          </a:xfrm>
          <a:prstGeom prst="mathPlus">
            <a:avLst>
              <a:gd name="adj1" fmla="val 7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4" y="243237"/>
            <a:ext cx="1422763" cy="6267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32582" y="1450733"/>
            <a:ext cx="6569073" cy="424731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altLang="ko-KR" dirty="0"/>
              <a:t>select director, count(title) as cot</a:t>
            </a:r>
            <a:endParaRPr lang="ko-KR" altLang="ko-KR" dirty="0"/>
          </a:p>
          <a:p>
            <a:r>
              <a:rPr lang="en-US" altLang="ko-KR" dirty="0"/>
              <a:t>from Netflix</a:t>
            </a:r>
            <a:endParaRPr lang="ko-KR" altLang="ko-KR" dirty="0"/>
          </a:p>
          <a:p>
            <a:r>
              <a:rPr lang="en-US" altLang="ko-KR" dirty="0"/>
              <a:t>where </a:t>
            </a:r>
            <a:r>
              <a:rPr lang="en-US" altLang="ko-KR" dirty="0" err="1"/>
              <a:t>series_or_movie</a:t>
            </a:r>
            <a:r>
              <a:rPr lang="en-US" altLang="ko-KR" dirty="0"/>
              <a:t> = 'Movie' and </a:t>
            </a:r>
            <a:r>
              <a:rPr lang="en-US" altLang="ko-KR" dirty="0" err="1"/>
              <a:t>IMDb_Votes</a:t>
            </a:r>
            <a:r>
              <a:rPr lang="en-US" altLang="ko-KR" dirty="0"/>
              <a:t> &gt; 100000</a:t>
            </a:r>
            <a:endParaRPr lang="ko-KR" altLang="ko-KR" dirty="0"/>
          </a:p>
          <a:p>
            <a:r>
              <a:rPr lang="en-US" altLang="ko-KR" dirty="0"/>
              <a:t>group by director</a:t>
            </a:r>
            <a:endParaRPr lang="ko-KR" altLang="ko-KR" dirty="0"/>
          </a:p>
          <a:p>
            <a:r>
              <a:rPr lang="en-US" altLang="ko-KR" dirty="0"/>
              <a:t>order by cot </a:t>
            </a:r>
            <a:r>
              <a:rPr lang="en-US" altLang="ko-KR" dirty="0" err="1"/>
              <a:t>desc</a:t>
            </a:r>
            <a:r>
              <a:rPr lang="en-US" altLang="ko-KR" dirty="0"/>
              <a:t>         </a:t>
            </a:r>
            <a:endParaRPr lang="ko-KR" altLang="ko-KR" dirty="0"/>
          </a:p>
          <a:p>
            <a:r>
              <a:rPr lang="en-US" altLang="ko-KR" dirty="0"/>
              <a:t>limit 5;</a:t>
            </a:r>
          </a:p>
          <a:p>
            <a:endParaRPr lang="en-US" altLang="ko-KR" dirty="0"/>
          </a:p>
          <a:p>
            <a:r>
              <a:rPr lang="en-US" altLang="ko-KR" dirty="0"/>
              <a:t>OK</a:t>
            </a:r>
          </a:p>
          <a:p>
            <a:r>
              <a:rPr lang="en-US" altLang="ko-KR" dirty="0"/>
              <a:t>Steven Spielberg	24</a:t>
            </a:r>
          </a:p>
          <a:p>
            <a:r>
              <a:rPr lang="en-US" altLang="ko-KR" dirty="0"/>
              <a:t>Ridley Scott	14</a:t>
            </a:r>
          </a:p>
          <a:p>
            <a:r>
              <a:rPr lang="en-US" altLang="ko-KR" dirty="0"/>
              <a:t>Michael Bay	11</a:t>
            </a:r>
          </a:p>
          <a:p>
            <a:r>
              <a:rPr lang="en-US" altLang="ko-KR" dirty="0"/>
              <a:t>Martin Scorsese	11</a:t>
            </a:r>
          </a:p>
          <a:p>
            <a:r>
              <a:rPr lang="en-US" altLang="ko-KR" dirty="0"/>
              <a:t>Jay Roach	11</a:t>
            </a:r>
          </a:p>
          <a:p>
            <a:r>
              <a:rPr lang="en-US" altLang="ko-KR" dirty="0"/>
              <a:t>Time taken: 66.423 seconds</a:t>
            </a:r>
          </a:p>
          <a:p>
            <a:endParaRPr lang="ko-KR" altLang="ko-KR" dirty="0"/>
          </a:p>
        </p:txBody>
      </p:sp>
      <p:sp>
        <p:nvSpPr>
          <p:cNvPr id="32" name="직사각형 31"/>
          <p:cNvSpPr/>
          <p:nvPr/>
        </p:nvSpPr>
        <p:spPr>
          <a:xfrm>
            <a:off x="2071400" y="282005"/>
            <a:ext cx="4126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</a:rPr>
              <a:t>넷플릭스</a:t>
            </a:r>
            <a:r>
              <a:rPr lang="ko-KR" altLang="en-US" sz="2800" b="1" dirty="0">
                <a:solidFill>
                  <a:schemeClr val="bg1"/>
                </a:solidFill>
              </a:rPr>
              <a:t> 작품분석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pic>
        <p:nvPicPr>
          <p:cNvPr id="19458" name="Picture 2" descr="File:IMDb Logo Square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10" y="3880128"/>
            <a:ext cx="128587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2106271" y="3903853"/>
            <a:ext cx="1409615" cy="3905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평점사이트</a:t>
            </a:r>
          </a:p>
        </p:txBody>
      </p:sp>
    </p:spTree>
    <p:extLst>
      <p:ext uri="{BB962C8B-B14F-4D97-AF65-F5344CB8AC3E}">
        <p14:creationId xmlns:p14="http://schemas.microsoft.com/office/powerpoint/2010/main" val="400510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31000">
              <a:schemeClr val="tx1">
                <a:alpha val="40000"/>
              </a:schemeClr>
            </a:gs>
            <a:gs pos="100000">
              <a:schemeClr val="bg1">
                <a:alpha val="0"/>
              </a:schemeClr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0709865" y="394025"/>
            <a:ext cx="253364" cy="253364"/>
            <a:chOff x="9210676" y="288410"/>
            <a:chExt cx="253364" cy="253364"/>
          </a:xfrm>
        </p:grpSpPr>
        <p:sp>
          <p:nvSpPr>
            <p:cNvPr id="9" name="타원 8"/>
            <p:cNvSpPr/>
            <p:nvPr/>
          </p:nvSpPr>
          <p:spPr>
            <a:xfrm>
              <a:off x="9210676" y="288410"/>
              <a:ext cx="190500" cy="190500"/>
            </a:xfrm>
            <a:prstGeom prst="ellipse">
              <a:avLst/>
            </a:pr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>
              <a:cxnSpLocks/>
              <a:stCxn id="9" idx="5"/>
            </p:cNvCxnSpPr>
            <p:nvPr/>
          </p:nvCxnSpPr>
          <p:spPr>
            <a:xfrm>
              <a:off x="9373278" y="451012"/>
              <a:ext cx="90762" cy="90762"/>
            </a:xfrm>
            <a:prstGeom prst="line">
              <a:avLst/>
            </a:pr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017" y="344920"/>
            <a:ext cx="322114" cy="32211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D4E2E69B-6AC8-45CE-9EE2-E8CC1259E35E}"/>
              </a:ext>
            </a:extLst>
          </p:cNvPr>
          <p:cNvGrpSpPr/>
          <p:nvPr/>
        </p:nvGrpSpPr>
        <p:grpSpPr>
          <a:xfrm>
            <a:off x="11564920" y="343913"/>
            <a:ext cx="322114" cy="316149"/>
            <a:chOff x="5210644" y="1605591"/>
            <a:chExt cx="1612601" cy="158273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A376C1A-4F7C-4591-AC6B-4368E1A34130}"/>
                </a:ext>
              </a:extLst>
            </p:cNvPr>
            <p:cNvSpPr/>
            <p:nvPr/>
          </p:nvSpPr>
          <p:spPr>
            <a:xfrm>
              <a:off x="5210644" y="1605591"/>
              <a:ext cx="1612601" cy="158273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9A0F3A7-E1C9-4341-B2A6-14C4A72C5C50}"/>
                </a:ext>
              </a:extLst>
            </p:cNvPr>
            <p:cNvSpPr/>
            <p:nvPr/>
          </p:nvSpPr>
          <p:spPr>
            <a:xfrm>
              <a:off x="5546872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E678D6F-1782-4562-B0B2-4F35D7A9F317}"/>
                </a:ext>
              </a:extLst>
            </p:cNvPr>
            <p:cNvSpPr/>
            <p:nvPr/>
          </p:nvSpPr>
          <p:spPr>
            <a:xfrm>
              <a:off x="6338054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원호 39">
              <a:extLst>
                <a:ext uri="{FF2B5EF4-FFF2-40B4-BE49-F238E27FC236}">
                  <a16:creationId xmlns:a16="http://schemas.microsoft.com/office/drawing/2014/main" id="{589EA37C-F4F1-4E04-A6CD-36B0074E58D7}"/>
                </a:ext>
              </a:extLst>
            </p:cNvPr>
            <p:cNvSpPr/>
            <p:nvPr/>
          </p:nvSpPr>
          <p:spPr>
            <a:xfrm rot="7666223">
              <a:off x="5710953" y="1636939"/>
              <a:ext cx="759125" cy="1004177"/>
            </a:xfrm>
            <a:prstGeom prst="arc">
              <a:avLst/>
            </a:prstGeom>
            <a:ln w="28575" cap="rnd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4" y="243237"/>
            <a:ext cx="1422763" cy="626780"/>
          </a:xfrm>
          <a:prstGeom prst="rect">
            <a:avLst/>
          </a:prstGeom>
        </p:spPr>
      </p:pic>
      <p:pic>
        <p:nvPicPr>
          <p:cNvPr id="5122" name="Picture 2" descr="스티븐 스필버그 - 위키백과, 우리 모두의 백과사전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55" y="1174321"/>
            <a:ext cx="2105776" cy="283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aving Private Ryan (1998) - IMD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6" y="3428132"/>
            <a:ext cx="1926597" cy="283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Jurassic Park - Wikipe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54" y="1104875"/>
            <a:ext cx="218122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씨네2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749" y="1160875"/>
            <a:ext cx="2322510" cy="285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영화 에이리언 1(1979) 모든 우주 괴물의 아버지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069" y="3239114"/>
            <a:ext cx="1829665" cy="289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9477" y="1226167"/>
            <a:ext cx="3065480" cy="2819400"/>
          </a:xfrm>
          <a:prstGeom prst="rect">
            <a:avLst/>
          </a:prstGeom>
        </p:spPr>
      </p:pic>
      <p:pic>
        <p:nvPicPr>
          <p:cNvPr id="5124" name="Picture 4" descr="Schindler&amp;#39;s List by Steven Spielberg, Liam Neeson, Ben Kingsley, Ralph  Fiennes | DVD | Barnes &amp;amp; Noble®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291" y="3539629"/>
            <a:ext cx="1948601" cy="271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글래디에이터 (2000년 영화) - 위키백과, 우리 모두의 백과사전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902" y="4305120"/>
            <a:ext cx="1838203" cy="264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마션 (영화) - 위키백과, 우리 모두의 백과사전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783" y="3240161"/>
            <a:ext cx="2042169" cy="291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영화] 영화 진주만 (Pearl Harbor, 2001) 감상평 : 네이버 블로그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449" y="3428132"/>
            <a:ext cx="1677723" cy="251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아일랜드 (2005년 영화) - 위키백과, 우리 모두의 백과사전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326" y="4211281"/>
            <a:ext cx="1819239" cy="26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트랜스포머 (영화) - 위키백과, 우리 모두의 백과사전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200" y="3432870"/>
            <a:ext cx="1826683" cy="259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68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2556</TotalTime>
  <Words>849</Words>
  <Application>Microsoft Office PowerPoint</Application>
  <PresentationFormat>와이드스크린</PresentationFormat>
  <Paragraphs>240</Paragraphs>
  <Slides>22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a시월구일1</vt:lpstr>
      <vt:lpstr>Malgun Gothic</vt:lpstr>
      <vt:lpstr>Malgun Gothic</vt:lpstr>
      <vt:lpstr>에스코어 드림 5 Medium</vt:lpstr>
      <vt:lpstr>에스코어 드림 9 Black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aaa</cp:lastModifiedBy>
  <cp:revision>70</cp:revision>
  <dcterms:created xsi:type="dcterms:W3CDTF">2019-06-26T22:21:08Z</dcterms:created>
  <dcterms:modified xsi:type="dcterms:W3CDTF">2021-10-15T01:50:54Z</dcterms:modified>
</cp:coreProperties>
</file>